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A51772B-0DF2-4D36-A121-42A164B45272}">
  <a:tblStyle styleId="{9A51772B-0DF2-4D36-A121-42A164B45272}" styleName="Table_0">
    <a:wholeTbl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Shape 7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These images are copyrighted. This slide can be deleted if needed. This was the best I could do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Shape 7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Shape 7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Shape 7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Font typeface="Trebuchet MS"/>
              <a:buChar char="●"/>
              <a:defRPr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Font typeface="Trebuchet MS"/>
              <a:buChar char="○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Font typeface="Trebuchet MS"/>
              <a:buChar char="■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Shape 8"/>
          <p:cNvSpPr/>
          <p:nvPr/>
        </p:nvSpPr>
        <p:spPr>
          <a:xfrm>
            <a:off x="9124900" y="-2575"/>
            <a:ext cx="95400" cy="51434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" name="Shape 9"/>
          <p:cNvSpPr/>
          <p:nvPr/>
        </p:nvSpPr>
        <p:spPr>
          <a:xfrm>
            <a:off x="9029500" y="0"/>
            <a:ext cx="954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36.png"/><Relationship Id="rId7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image" Target="../media/image53.png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8.png"/><Relationship Id="rId6" Type="http://schemas.openxmlformats.org/officeDocument/2006/relationships/image" Target="../media/image30.png"/><Relationship Id="rId7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5" Type="http://schemas.openxmlformats.org/officeDocument/2006/relationships/image" Target="../media/image39.png"/><Relationship Id="rId6" Type="http://schemas.openxmlformats.org/officeDocument/2006/relationships/image" Target="../media/image49.png"/><Relationship Id="rId7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9</a:t>
            </a:r>
          </a:p>
        </p:txBody>
      </p:sp>
      <p:sp>
        <p:nvSpPr>
          <p:cNvPr id="30" name="Shape 30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Bitcoin as a platform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Timestamping in Bitcoin: CommitCoin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457200" y="1200150"/>
            <a:ext cx="82296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Clark, Essex 2012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Idea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: Brute-force a public key &amp; signature starting with the first 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bits of your data hash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376800" y="3333425"/>
            <a:ext cx="8390399" cy="100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compatible, “invisible”, no UTXO bloat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more expensive, low data rate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Provably unspendable commitments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1024950" y="1166575"/>
            <a:ext cx="7094100" cy="1684199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OP_RETURN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&lt;arbitrary data&gt;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376800" y="3333425"/>
            <a:ext cx="8390399" cy="100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cheap, no UTXO bloat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not a standard transaction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rates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376800" y="1221625"/>
            <a:ext cx="8390399" cy="100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40-byte commitments for 1 TX fee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0.0001 BTC (currently ≈ US$0.05)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Enough to commit to the hash of whatever you want!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2950" y="823425"/>
            <a:ext cx="5829300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Block chain poisoning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25" y="2802800"/>
            <a:ext cx="5163549" cy="2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967900" y="1063375"/>
            <a:ext cx="1486799" cy="1430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☹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Can we prevent poisoning?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376800" y="1749575"/>
            <a:ext cx="8390399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In general, no ☹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Pay-to-script-hash makes it more expensive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Overlay currencies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376800" y="1221625"/>
            <a:ext cx="8390399" cy="37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Observation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: timestamping is all we need!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Write all data to the Bitcoin block chain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No new mining/consensus required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Invalid transactions may now be included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Need new rules-first valid tx wins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Mastercoin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376800" y="1221625"/>
            <a:ext cx="8390399" cy="37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Goals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: overlay currency with richer transaction set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Smart property, smart contracts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User-defined currency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975" y="191750"/>
            <a:ext cx="387667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376800" y="3530950"/>
            <a:ext cx="8390399" cy="343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more features, faster development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reliant on Bitcoin, can be inefficient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subTitle"/>
          </p:nvPr>
        </p:nvSpPr>
        <p:spPr>
          <a:xfrm>
            <a:off x="685800" y="1690478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9.2: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Bitcoins as “smart property”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Recall: the transaction graph</a:t>
            </a: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492" y="1063375"/>
            <a:ext cx="5425200" cy="396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 bitcoin* carries a history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699" y="3908922"/>
            <a:ext cx="479623" cy="479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Shape 150"/>
          <p:cNvCxnSpPr/>
          <p:nvPr/>
        </p:nvCxnSpPr>
        <p:spPr>
          <a:xfrm>
            <a:off x="7123660" y="3739798"/>
            <a:ext cx="192599" cy="2624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1" name="Shape 151"/>
          <p:cNvCxnSpPr/>
          <p:nvPr/>
        </p:nvCxnSpPr>
        <p:spPr>
          <a:xfrm flipH="1">
            <a:off x="7538049" y="3668575"/>
            <a:ext cx="120300" cy="3362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2" name="Shape 152"/>
          <p:cNvCxnSpPr/>
          <p:nvPr/>
        </p:nvCxnSpPr>
        <p:spPr>
          <a:xfrm>
            <a:off x="7938950" y="3668575"/>
            <a:ext cx="208199" cy="28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lg" w="lg" type="none"/>
            <a:tailEnd len="lg" w="lg" type="triangle"/>
          </a:ln>
        </p:spPr>
      </p:cxnSp>
      <p:cxnSp>
        <p:nvCxnSpPr>
          <p:cNvPr id="153" name="Shape 153"/>
          <p:cNvCxnSpPr/>
          <p:nvPr/>
        </p:nvCxnSpPr>
        <p:spPr>
          <a:xfrm flipH="1">
            <a:off x="7043399" y="3107575"/>
            <a:ext cx="120300" cy="3362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4" name="Shape 154"/>
          <p:cNvCxnSpPr/>
          <p:nvPr/>
        </p:nvCxnSpPr>
        <p:spPr>
          <a:xfrm flipH="1">
            <a:off x="7784399" y="2907450"/>
            <a:ext cx="170400" cy="4961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5" name="Shape 155"/>
          <p:cNvCxnSpPr/>
          <p:nvPr/>
        </p:nvCxnSpPr>
        <p:spPr>
          <a:xfrm>
            <a:off x="6768087" y="3028175"/>
            <a:ext cx="145199" cy="4160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6" name="Shape 156"/>
          <p:cNvCxnSpPr/>
          <p:nvPr/>
        </p:nvCxnSpPr>
        <p:spPr>
          <a:xfrm>
            <a:off x="6723098" y="2266697"/>
            <a:ext cx="34500" cy="4406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7" name="Shape 157"/>
          <p:cNvCxnSpPr>
            <a:endCxn id="158" idx="0"/>
          </p:cNvCxnSpPr>
          <p:nvPr/>
        </p:nvCxnSpPr>
        <p:spPr>
          <a:xfrm flipH="1">
            <a:off x="7271137" y="2162336"/>
            <a:ext cx="210900" cy="52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9" name="Shape 159"/>
          <p:cNvCxnSpPr>
            <a:endCxn id="160" idx="3"/>
          </p:cNvCxnSpPr>
          <p:nvPr/>
        </p:nvCxnSpPr>
        <p:spPr>
          <a:xfrm flipH="1">
            <a:off x="8084498" y="2266610"/>
            <a:ext cx="120300" cy="40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1" name="Shape 161"/>
          <p:cNvCxnSpPr>
            <a:stCxn id="162" idx="2"/>
          </p:cNvCxnSpPr>
          <p:nvPr/>
        </p:nvCxnSpPr>
        <p:spPr>
          <a:xfrm flipH="1">
            <a:off x="8294500" y="1420375"/>
            <a:ext cx="126000" cy="48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3" name="Shape 163"/>
          <p:cNvCxnSpPr>
            <a:stCxn id="164" idx="2"/>
          </p:cNvCxnSpPr>
          <p:nvPr/>
        </p:nvCxnSpPr>
        <p:spPr>
          <a:xfrm flipH="1">
            <a:off x="6767975" y="1420375"/>
            <a:ext cx="178200" cy="45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5" name="Shape 165"/>
          <p:cNvCxnSpPr>
            <a:stCxn id="164" idx="2"/>
          </p:cNvCxnSpPr>
          <p:nvPr/>
        </p:nvCxnSpPr>
        <p:spPr>
          <a:xfrm>
            <a:off x="6946175" y="1420375"/>
            <a:ext cx="576000" cy="51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4" name="Shape 164"/>
          <p:cNvSpPr/>
          <p:nvPr/>
        </p:nvSpPr>
        <p:spPr>
          <a:xfrm>
            <a:off x="6432575" y="1063375"/>
            <a:ext cx="1027200" cy="357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Coinbase</a:t>
            </a:r>
          </a:p>
        </p:txBody>
      </p:sp>
      <p:sp>
        <p:nvSpPr>
          <p:cNvPr id="162" name="Shape 162"/>
          <p:cNvSpPr/>
          <p:nvPr/>
        </p:nvSpPr>
        <p:spPr>
          <a:xfrm>
            <a:off x="7906900" y="1063375"/>
            <a:ext cx="1027200" cy="357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Coinbase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8433150" y="2266700"/>
            <a:ext cx="208199" cy="28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lg" w="lg" type="none"/>
            <a:tailEnd len="lg" w="lg" type="triangle"/>
          </a:ln>
        </p:spPr>
      </p:cxnSp>
      <p:cxnSp>
        <p:nvCxnSpPr>
          <p:cNvPr id="167" name="Shape 167"/>
          <p:cNvCxnSpPr>
            <a:stCxn id="164" idx="2"/>
          </p:cNvCxnSpPr>
          <p:nvPr/>
        </p:nvCxnSpPr>
        <p:spPr>
          <a:xfrm flipH="1">
            <a:off x="6408575" y="1420375"/>
            <a:ext cx="537600" cy="39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lg" w="lg" type="none"/>
            <a:tailEnd len="lg" w="lg" type="triangle"/>
          </a:ln>
        </p:spPr>
      </p:cxnSp>
      <p:cxnSp>
        <p:nvCxnSpPr>
          <p:cNvPr id="168" name="Shape 168"/>
          <p:cNvCxnSpPr/>
          <p:nvPr/>
        </p:nvCxnSpPr>
        <p:spPr>
          <a:xfrm>
            <a:off x="8433150" y="1420375"/>
            <a:ext cx="322800" cy="4775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lg" w="lg" type="none"/>
            <a:tailEnd len="lg" w="lg" type="triangle"/>
          </a:ln>
        </p:spPr>
      </p:cxnSp>
      <p:cxnSp>
        <p:nvCxnSpPr>
          <p:cNvPr id="169" name="Shape 169"/>
          <p:cNvCxnSpPr/>
          <p:nvPr/>
        </p:nvCxnSpPr>
        <p:spPr>
          <a:xfrm>
            <a:off x="7293800" y="3092075"/>
            <a:ext cx="84300" cy="28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lg" w="lg" type="none"/>
            <a:tailEnd len="lg" w="lg" type="triangle"/>
          </a:ln>
        </p:spPr>
      </p:cxnSp>
      <p:cxnSp>
        <p:nvCxnSpPr>
          <p:cNvPr id="170" name="Shape 170"/>
          <p:cNvCxnSpPr/>
          <p:nvPr/>
        </p:nvCxnSpPr>
        <p:spPr>
          <a:xfrm>
            <a:off x="7586250" y="2130325"/>
            <a:ext cx="104099" cy="504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lg" w="lg" type="none"/>
            <a:tailEnd len="lg" w="lg" type="triangle"/>
          </a:ln>
        </p:spPr>
      </p:cxnSp>
      <p:cxnSp>
        <p:nvCxnSpPr>
          <p:cNvPr id="171" name="Shape 171"/>
          <p:cNvCxnSpPr/>
          <p:nvPr/>
        </p:nvCxnSpPr>
        <p:spPr>
          <a:xfrm flipH="1">
            <a:off x="6416550" y="3028175"/>
            <a:ext cx="284699" cy="3680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lg" w="lg" type="none"/>
            <a:tailEnd len="lg" w="lg" type="triangle"/>
          </a:ln>
        </p:spPr>
      </p:cxnSp>
      <p:pic>
        <p:nvPicPr>
          <p:cNvPr descr="greycoin.png"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2524" y="1837924"/>
            <a:ext cx="479626" cy="479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ycoin.png"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537" y="1805974"/>
            <a:ext cx="479626" cy="479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ycoin.png"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1324" y="2687336"/>
            <a:ext cx="479626" cy="479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ycoin.png"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537" y="2627961"/>
            <a:ext cx="479626" cy="479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ycoin.png"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8199" y="3316262"/>
            <a:ext cx="479626" cy="479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ycoin.png"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711" y="3372287"/>
            <a:ext cx="479626" cy="479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ycoin.png"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1936" y="2548124"/>
            <a:ext cx="479626" cy="479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ycoin.png"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4424" y="1837936"/>
            <a:ext cx="479626" cy="47962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200250" y="4501600"/>
            <a:ext cx="8647200" cy="576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*There are no “bitcoins”, just unspent tx outputs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376800" y="1221625"/>
            <a:ext cx="5697599" cy="31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Bad for anonymity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Enables blacklisting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●"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Observation: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bitcoins aren’t fungible! Every one is unique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715050" y="3485250"/>
            <a:ext cx="5021099" cy="7716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Can this property be useful?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this lecture</a:t>
            </a:r>
          </a:p>
        </p:txBody>
      </p:sp>
      <p:sp>
        <p:nvSpPr>
          <p:cNvPr id="36" name="Shape 36"/>
          <p:cNvSpPr txBox="1"/>
          <p:nvPr/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We’ve built Bitcoin. What can we build on top?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Commitments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Token tracking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Multiparty lotteries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Public randomness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Prediction markets</a:t>
            </a:r>
          </a:p>
        </p:txBody>
      </p:sp>
      <p:sp>
        <p:nvSpPr>
          <p:cNvPr id="37" name="Shape 37"/>
          <p:cNvSpPr txBox="1"/>
          <p:nvPr/>
        </p:nvSpPr>
        <p:spPr>
          <a:xfrm>
            <a:off x="5326903" y="4509425"/>
            <a:ext cx="2443799" cy="37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 fine stew o’ ideas</a:t>
            </a:r>
          </a:p>
        </p:txBody>
      </p:sp>
      <p:pic>
        <p:nvPicPr>
          <p:cNvPr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925" y="2221000"/>
            <a:ext cx="3186425" cy="228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Adding metadata to currency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0345" y="1125663"/>
            <a:ext cx="3487356" cy="16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199" y="1250637"/>
            <a:ext cx="2891792" cy="146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5400" y="2821175"/>
            <a:ext cx="3904049" cy="141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712" y="2713450"/>
            <a:ext cx="4019288" cy="163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417900" y="4381775"/>
            <a:ext cx="8308199" cy="560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Without limitations on issuance, just a novelty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Authenticated metadata for currency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424" y="2663875"/>
            <a:ext cx="3819300" cy="16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1740655" y="4331775"/>
            <a:ext cx="898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Stadium</a:t>
            </a:r>
          </a:p>
        </p:txBody>
      </p:sp>
      <p:pic>
        <p:nvPicPr>
          <p:cNvPr descr="barcode_red.png"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775" y="3284773"/>
            <a:ext cx="467875" cy="4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373650" y="1212275"/>
            <a:ext cx="86472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Idea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: sign desired metadata + banknote serial #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4094000" y="19454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114600" y="1789175"/>
            <a:ext cx="5260800" cy="1119899"/>
          </a:xfrm>
          <a:prstGeom prst="wedgeEllipseCallout">
            <a:avLst>
              <a:gd fmla="val 917" name="adj1"/>
              <a:gd fmla="val 68064" name="adj2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“Bill #L11180916G hereby grants the holder admission to the Yankees game on Aug 18, 2014”</a:t>
            </a:r>
          </a:p>
        </p:txBody>
      </p:sp>
      <p:cxnSp>
        <p:nvCxnSpPr>
          <p:cNvPr id="203" name="Shape 203"/>
          <p:cNvCxnSpPr>
            <a:stCxn id="204" idx="0"/>
            <a:endCxn id="199" idx="1"/>
          </p:cNvCxnSpPr>
          <p:nvPr/>
        </p:nvCxnSpPr>
        <p:spPr>
          <a:xfrm flipH="1" rot="10800000">
            <a:off x="4160625" y="3518775"/>
            <a:ext cx="1064100" cy="116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4" name="Shape 204"/>
          <p:cNvSpPr txBox="1"/>
          <p:nvPr/>
        </p:nvSpPr>
        <p:spPr>
          <a:xfrm>
            <a:off x="3412125" y="3634875"/>
            <a:ext cx="1497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SIGN</a:t>
            </a:r>
            <a:r>
              <a:rPr baseline="-25000" lang="en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r>
              <a:rPr lang="en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(M, #)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800" y="3169748"/>
            <a:ext cx="2448025" cy="122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Authenticated metadata for currency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424" y="1063375"/>
            <a:ext cx="3819300" cy="1667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rcode_red.png"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775" y="1684274"/>
            <a:ext cx="467875" cy="4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4094000" y="19454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166225" y="1063375"/>
            <a:ext cx="8650500" cy="37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Currency can now 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represent anything!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Anti-counterfeiting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properties are inherited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Underlying value also maintained!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New meaning relies on trust in the issuer 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Some users may not understand new metadata</a:t>
            </a:r>
          </a:p>
        </p:txBody>
      </p:sp>
      <p:sp>
        <p:nvSpPr>
          <p:cNvPr id="215" name="Shape 215"/>
          <p:cNvSpPr/>
          <p:nvPr/>
        </p:nvSpPr>
        <p:spPr>
          <a:xfrm>
            <a:off x="417900" y="4381775"/>
            <a:ext cx="8308199" cy="560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Trebuchet MS"/>
                <a:ea typeface="Trebuchet MS"/>
                <a:cs typeface="Trebuchet MS"/>
                <a:sym typeface="Trebuchet MS"/>
              </a:rPr>
              <a:t>Can we build this on top of Bitcoin?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2953825" y="4618487"/>
            <a:ext cx="1027200" cy="524999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2108112" y="2397775"/>
            <a:ext cx="2538900" cy="524999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1119325" y="1328800"/>
            <a:ext cx="1721100" cy="524999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3963525" y="1354125"/>
            <a:ext cx="1721100" cy="524999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Colored coins</a:t>
            </a:r>
          </a:p>
        </p:txBody>
      </p:sp>
      <p:cxnSp>
        <p:nvCxnSpPr>
          <p:cNvPr id="225" name="Shape 225"/>
          <p:cNvCxnSpPr>
            <a:endCxn id="226" idx="0"/>
          </p:cNvCxnSpPr>
          <p:nvPr/>
        </p:nvCxnSpPr>
        <p:spPr>
          <a:xfrm flipH="1">
            <a:off x="4943224" y="664125"/>
            <a:ext cx="236100" cy="69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7" name="Shape 227"/>
          <p:cNvCxnSpPr>
            <a:endCxn id="221" idx="0"/>
          </p:cNvCxnSpPr>
          <p:nvPr/>
        </p:nvCxnSpPr>
        <p:spPr>
          <a:xfrm flipH="1">
            <a:off x="3377562" y="1831075"/>
            <a:ext cx="834900" cy="56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greycoin.png"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686" y="1441749"/>
            <a:ext cx="479626" cy="479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ycoin.png"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236" y="2472730"/>
            <a:ext cx="479626" cy="47962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>
            <a:off x="4789775" y="202262"/>
            <a:ext cx="1027200" cy="524999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reycoin.png"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262" y="289868"/>
            <a:ext cx="479626" cy="47962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4521125" y="1354125"/>
            <a:ext cx="844199" cy="152399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ISSUE 5</a:t>
            </a:r>
          </a:p>
        </p:txBody>
      </p:sp>
      <p:pic>
        <p:nvPicPr>
          <p:cNvPr descr="green_coin.png"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153" y="1441737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5365325" y="380275"/>
            <a:ext cx="479699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12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4427750" y="1532162"/>
            <a:ext cx="479699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5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5221225" y="1532162"/>
            <a:ext cx="479699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7</a:t>
            </a:r>
          </a:p>
        </p:txBody>
      </p:sp>
      <p:pic>
        <p:nvPicPr>
          <p:cNvPr descr="greycoin.png"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987" y="1450118"/>
            <a:ext cx="479626" cy="479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rple_coin.png" id="237" name="Shape 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1975" y="1450112"/>
            <a:ext cx="479650" cy="47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ycoin.png"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486" y="1416424"/>
            <a:ext cx="479626" cy="47962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1676925" y="1328800"/>
            <a:ext cx="844199" cy="152399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ISSUE 4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1583550" y="1506837"/>
            <a:ext cx="479699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4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2377025" y="1506837"/>
            <a:ext cx="479699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9</a:t>
            </a:r>
          </a:p>
        </p:txBody>
      </p:sp>
      <p:cxnSp>
        <p:nvCxnSpPr>
          <p:cNvPr id="242" name="Shape 242"/>
          <p:cNvCxnSpPr>
            <a:endCxn id="221" idx="0"/>
          </p:cNvCxnSpPr>
          <p:nvPr/>
        </p:nvCxnSpPr>
        <p:spPr>
          <a:xfrm>
            <a:off x="2253762" y="1849075"/>
            <a:ext cx="1123800" cy="54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3" name="Shape 243"/>
          <p:cNvCxnSpPr>
            <a:endCxn id="221" idx="0"/>
          </p:cNvCxnSpPr>
          <p:nvPr/>
        </p:nvCxnSpPr>
        <p:spPr>
          <a:xfrm>
            <a:off x="1412262" y="1849075"/>
            <a:ext cx="1965300" cy="54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green_coin.png"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0878" y="2472725"/>
            <a:ext cx="479650" cy="47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rple_coin.png" id="245" name="Shape 2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0275" y="2472712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2575800" y="2563137"/>
            <a:ext cx="479699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4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3433525" y="2563137"/>
            <a:ext cx="479699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5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4091950" y="2575800"/>
            <a:ext cx="479699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9</a:t>
            </a:r>
          </a:p>
        </p:txBody>
      </p:sp>
      <p:cxnSp>
        <p:nvCxnSpPr>
          <p:cNvPr id="249" name="Shape 249"/>
          <p:cNvCxnSpPr/>
          <p:nvPr/>
        </p:nvCxnSpPr>
        <p:spPr>
          <a:xfrm>
            <a:off x="5173075" y="1797275"/>
            <a:ext cx="576000" cy="51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250" name="Shape 250"/>
          <p:cNvSpPr/>
          <p:nvPr/>
        </p:nvSpPr>
        <p:spPr>
          <a:xfrm>
            <a:off x="1676925" y="3619450"/>
            <a:ext cx="1721100" cy="524999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reen_coin.png"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753" y="3732387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2141150" y="3797487"/>
            <a:ext cx="479699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3</a:t>
            </a:r>
          </a:p>
        </p:txBody>
      </p:sp>
      <p:pic>
        <p:nvPicPr>
          <p:cNvPr descr="green_coin.png"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853" y="3732400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2953825" y="3797487"/>
            <a:ext cx="479699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1</a:t>
            </a:r>
          </a:p>
        </p:txBody>
      </p:sp>
      <p:sp>
        <p:nvSpPr>
          <p:cNvPr id="255" name="Shape 255"/>
          <p:cNvSpPr/>
          <p:nvPr/>
        </p:nvSpPr>
        <p:spPr>
          <a:xfrm>
            <a:off x="3859325" y="3619425"/>
            <a:ext cx="1721100" cy="524999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reen_coin.png" id="256" name="Shape 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153" y="3732362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/>
          <p:nvPr/>
        </p:nvSpPr>
        <p:spPr>
          <a:xfrm>
            <a:off x="4416925" y="3619425"/>
            <a:ext cx="844199" cy="152399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ISSUE 9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4323550" y="3797462"/>
            <a:ext cx="479699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9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5117025" y="3797462"/>
            <a:ext cx="479699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5</a:t>
            </a:r>
          </a:p>
        </p:txBody>
      </p:sp>
      <p:cxnSp>
        <p:nvCxnSpPr>
          <p:cNvPr id="260" name="Shape 260"/>
          <p:cNvCxnSpPr>
            <a:stCxn id="246" idx="1"/>
          </p:cNvCxnSpPr>
          <p:nvPr/>
        </p:nvCxnSpPr>
        <p:spPr>
          <a:xfrm flipH="1">
            <a:off x="2513700" y="2712537"/>
            <a:ext cx="62100" cy="87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green_coin.png"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503" y="4663837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3433525" y="4754262"/>
            <a:ext cx="479699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13</a:t>
            </a:r>
          </a:p>
        </p:txBody>
      </p:sp>
      <p:cxnSp>
        <p:nvCxnSpPr>
          <p:cNvPr id="263" name="Shape 263"/>
          <p:cNvCxnSpPr>
            <a:stCxn id="258" idx="1"/>
          </p:cNvCxnSpPr>
          <p:nvPr/>
        </p:nvCxnSpPr>
        <p:spPr>
          <a:xfrm flipH="1">
            <a:off x="3560050" y="3946862"/>
            <a:ext cx="763500" cy="67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4" name="Shape 264"/>
          <p:cNvCxnSpPr>
            <a:stCxn id="254" idx="1"/>
          </p:cNvCxnSpPr>
          <p:nvPr/>
        </p:nvCxnSpPr>
        <p:spPr>
          <a:xfrm>
            <a:off x="2953825" y="3946887"/>
            <a:ext cx="581400" cy="65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5" name="Shape 265"/>
          <p:cNvCxnSpPr>
            <a:stCxn id="252" idx="1"/>
          </p:cNvCxnSpPr>
          <p:nvPr/>
        </p:nvCxnSpPr>
        <p:spPr>
          <a:xfrm>
            <a:off x="2141150" y="3946887"/>
            <a:ext cx="1374900" cy="65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6" name="Shape 266"/>
          <p:cNvCxnSpPr>
            <a:stCxn id="247" idx="1"/>
            <a:endCxn id="257" idx="0"/>
          </p:cNvCxnSpPr>
          <p:nvPr/>
        </p:nvCxnSpPr>
        <p:spPr>
          <a:xfrm>
            <a:off x="3433525" y="2712537"/>
            <a:ext cx="1405500" cy="90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7" name="Shape 267"/>
          <p:cNvCxnSpPr>
            <a:endCxn id="257" idx="0"/>
          </p:cNvCxnSpPr>
          <p:nvPr/>
        </p:nvCxnSpPr>
        <p:spPr>
          <a:xfrm>
            <a:off x="4121424" y="2718825"/>
            <a:ext cx="717600" cy="90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purple_coin.png" id="268" name="Shape 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3100" y="3732387"/>
            <a:ext cx="479650" cy="4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457200" y="205975"/>
            <a:ext cx="8483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Implementation: OpenAssets protocol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166225" y="1063375"/>
            <a:ext cx="8650500" cy="2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Coins issued by passing through P2SH address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Issuer declares address with an exchange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Special unspendable “marker” output inserted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Match colored inputs to outputs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Can add extra metadata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457200" y="205975"/>
            <a:ext cx="8483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Colored Coins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166225" y="1063375"/>
            <a:ext cx="8650500" cy="40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Pros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compatible with Bitcoin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flexible to represent any asset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ignored by community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Cons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small cost of unspendable markers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must check every previous tranasction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457200" y="205975"/>
            <a:ext cx="8483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Applications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166225" y="1063375"/>
            <a:ext cx="86505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stock certificates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tickets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deeds to real-world property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houses?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cars?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ownership of domain names</a:t>
            </a:r>
          </a:p>
        </p:txBody>
      </p:sp>
      <p:sp>
        <p:nvSpPr>
          <p:cNvPr id="287" name="Shape 287"/>
          <p:cNvSpPr/>
          <p:nvPr/>
        </p:nvSpPr>
        <p:spPr>
          <a:xfrm>
            <a:off x="457200" y="4205525"/>
            <a:ext cx="8107800" cy="609599"/>
          </a:xfrm>
          <a:prstGeom prst="wedgeRectCallout">
            <a:avLst>
              <a:gd fmla="val -18386" name="adj1"/>
              <a:gd fmla="val -81615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NameCoin... stay tuned for our lecture on Altcoins!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" type="subTitle"/>
          </p:nvPr>
        </p:nvSpPr>
        <p:spPr>
          <a:xfrm>
            <a:off x="685800" y="1690471"/>
            <a:ext cx="7772400" cy="157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9.3: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Secure multi-party lotteries in Bitcoin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Real-world lotteries without trust*</a:t>
            </a:r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6388" y="2940527"/>
            <a:ext cx="985500" cy="122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8903" y="2951333"/>
            <a:ext cx="967800" cy="120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2612162" y="4222375"/>
            <a:ext cx="801300" cy="37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5076437" y="4254575"/>
            <a:ext cx="801300" cy="37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</a:p>
        </p:txBody>
      </p:sp>
      <p:sp>
        <p:nvSpPr>
          <p:cNvPr id="302" name="Shape 302"/>
          <p:cNvSpPr/>
          <p:nvPr/>
        </p:nvSpPr>
        <p:spPr>
          <a:xfrm>
            <a:off x="415750" y="1989475"/>
            <a:ext cx="2748000" cy="677699"/>
          </a:xfrm>
          <a:prstGeom prst="wedgeEllipseCallout">
            <a:avLst>
              <a:gd fmla="val 31188" name="adj1"/>
              <a:gd fmla="val 110779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Wanna bet $5</a:t>
            </a:r>
          </a:p>
        </p:txBody>
      </p:sp>
      <p:sp>
        <p:nvSpPr>
          <p:cNvPr id="303" name="Shape 303"/>
          <p:cNvSpPr/>
          <p:nvPr/>
        </p:nvSpPr>
        <p:spPr>
          <a:xfrm>
            <a:off x="5503350" y="1877500"/>
            <a:ext cx="2748000" cy="677699"/>
          </a:xfrm>
          <a:prstGeom prst="wedgeEllipseCallout">
            <a:avLst>
              <a:gd fmla="val -35429" name="adj1"/>
              <a:gd fmla="val 132861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Sure, I’ll take heads!</a:t>
            </a:r>
          </a:p>
        </p:txBody>
      </p:sp>
      <p:pic>
        <p:nvPicPr>
          <p:cNvPr id="304" name="Shape 3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4914" y="3443699"/>
            <a:ext cx="677689" cy="677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 txBox="1"/>
          <p:nvPr>
            <p:ph type="title"/>
          </p:nvPr>
        </p:nvSpPr>
        <p:spPr>
          <a:xfrm>
            <a:off x="152200" y="932475"/>
            <a:ext cx="85692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1800"/>
              <a:t>*The outcome is fair, but both parties have to trust the other will actually pay up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Online lotteries without trust?</a:t>
            </a: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9739" y="2330127"/>
            <a:ext cx="985500" cy="122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453" y="2309433"/>
            <a:ext cx="967800" cy="120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1127712" y="3580475"/>
            <a:ext cx="801300" cy="37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6849787" y="3644175"/>
            <a:ext cx="801300" cy="37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</a:p>
        </p:txBody>
      </p:sp>
      <p:sp>
        <p:nvSpPr>
          <p:cNvPr id="315" name="Shape 315"/>
          <p:cNvSpPr/>
          <p:nvPr/>
        </p:nvSpPr>
        <p:spPr>
          <a:xfrm>
            <a:off x="417900" y="4325525"/>
            <a:ext cx="8308199" cy="560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Problem:</a:t>
            </a:r>
            <a:r>
              <a:rPr lang="en" sz="2400"/>
              <a:t> Alice and Bob want to bet on a coin flip remotely</a:t>
            </a:r>
          </a:p>
        </p:txBody>
      </p:sp>
      <p:sp>
        <p:nvSpPr>
          <p:cNvPr id="316" name="Shape 316"/>
          <p:cNvSpPr/>
          <p:nvPr/>
        </p:nvSpPr>
        <p:spPr>
          <a:xfrm>
            <a:off x="415750" y="1347550"/>
            <a:ext cx="2748000" cy="677699"/>
          </a:xfrm>
          <a:prstGeom prst="wedgeEllipseCallout">
            <a:avLst>
              <a:gd fmla="val -6759" name="adj1"/>
              <a:gd fmla="val 84281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I’ll bet $5 on heads!</a:t>
            </a:r>
          </a:p>
        </p:txBody>
      </p:sp>
      <p:sp>
        <p:nvSpPr>
          <p:cNvPr id="317" name="Shape 317"/>
          <p:cNvSpPr/>
          <p:nvPr/>
        </p:nvSpPr>
        <p:spPr>
          <a:xfrm>
            <a:off x="5501700" y="1187425"/>
            <a:ext cx="3345900" cy="677699"/>
          </a:xfrm>
          <a:prstGeom prst="wedgeEllipseCallout">
            <a:avLst>
              <a:gd fmla="val 4502" name="adj1"/>
              <a:gd fmla="val 9844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But I can’t see your coin!</a:t>
            </a:r>
          </a:p>
        </p:txBody>
      </p:sp>
      <p:pic>
        <p:nvPicPr>
          <p:cNvPr id="318" name="Shape 3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3114" y="2836561"/>
            <a:ext cx="677689" cy="677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/>
          <p:nvPr/>
        </p:nvSpPr>
        <p:spPr>
          <a:xfrm>
            <a:off x="3345275" y="2386526"/>
            <a:ext cx="2266163" cy="1417608"/>
          </a:xfrm>
          <a:prstGeom prst="cloud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Network</a:t>
            </a:r>
          </a:p>
        </p:txBody>
      </p:sp>
      <p:cxnSp>
        <p:nvCxnSpPr>
          <p:cNvPr id="320" name="Shape 320"/>
          <p:cNvCxnSpPr/>
          <p:nvPr/>
        </p:nvCxnSpPr>
        <p:spPr>
          <a:xfrm>
            <a:off x="2334225" y="2811250"/>
            <a:ext cx="930899" cy="4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321" name="Shape 321"/>
          <p:cNvCxnSpPr/>
          <p:nvPr/>
        </p:nvCxnSpPr>
        <p:spPr>
          <a:xfrm flipH="1" rot="10800000">
            <a:off x="5664138" y="2739027"/>
            <a:ext cx="1043399" cy="17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idx="1" type="subTitle"/>
          </p:nvPr>
        </p:nvSpPr>
        <p:spPr>
          <a:xfrm>
            <a:off x="685800" y="1690478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9.1: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Bitcoin as an append-only log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Hash commitments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Recall: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Publishing H(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) is a 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commitment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to 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Can’t find an x’≠x later s.t. H(x’) = H(x)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H(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) reveal no information* about 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*assuming the space of possible x is big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lottery with hash commitments</a:t>
            </a:r>
          </a:p>
        </p:txBody>
      </p:sp>
      <p:pic>
        <p:nvPicPr>
          <p:cNvPr id="333" name="Shape 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721" y="2890132"/>
            <a:ext cx="762000" cy="94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25" y="1840038"/>
            <a:ext cx="748500" cy="92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3719" y="3957000"/>
            <a:ext cx="762000" cy="946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/>
          <p:nvPr/>
        </p:nvSpPr>
        <p:spPr>
          <a:xfrm>
            <a:off x="62100" y="2159400"/>
            <a:ext cx="948599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219901" y="3264193"/>
            <a:ext cx="619499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-35546" y="4404225"/>
            <a:ext cx="10395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Carol</a:t>
            </a:r>
          </a:p>
        </p:txBody>
      </p:sp>
      <p:cxnSp>
        <p:nvCxnSpPr>
          <p:cNvPr id="339" name="Shape 339"/>
          <p:cNvCxnSpPr/>
          <p:nvPr/>
        </p:nvCxnSpPr>
        <p:spPr>
          <a:xfrm>
            <a:off x="2181750" y="1614675"/>
            <a:ext cx="61625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40" name="Shape 340"/>
          <p:cNvSpPr txBox="1"/>
          <p:nvPr/>
        </p:nvSpPr>
        <p:spPr>
          <a:xfrm>
            <a:off x="7718450" y="12590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2294075" y="306470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Choose random </a:t>
            </a:r>
            <a:r>
              <a:rPr i="1" lang="en"/>
              <a:t>y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2294075" y="205335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Choose random </a:t>
            </a:r>
            <a:r>
              <a:rPr i="1" lang="en"/>
              <a:t>x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2294075" y="4275975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Choose random </a:t>
            </a:r>
            <a:r>
              <a:rPr i="1" lang="en"/>
              <a:t>z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3864175" y="1126475"/>
            <a:ext cx="948599" cy="42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Round 1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3677300" y="21659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H(</a:t>
            </a:r>
            <a:r>
              <a:rPr i="1" lang="en"/>
              <a:t>x</a:t>
            </a:r>
            <a:r>
              <a:rPr lang="en"/>
              <a:t>)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36773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H(</a:t>
            </a:r>
            <a:r>
              <a:rPr i="1" lang="en"/>
              <a:t>y</a:t>
            </a:r>
            <a:r>
              <a:rPr lang="en"/>
              <a:t>)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3677300" y="44277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H(</a:t>
            </a:r>
            <a:r>
              <a:rPr i="1" lang="en"/>
              <a:t>z</a:t>
            </a:r>
            <a:r>
              <a:rPr lang="en"/>
              <a:t>)</a:t>
            </a:r>
          </a:p>
        </p:txBody>
      </p:sp>
      <p:cxnSp>
        <p:nvCxnSpPr>
          <p:cNvPr id="348" name="Shape 348"/>
          <p:cNvCxnSpPr/>
          <p:nvPr/>
        </p:nvCxnSpPr>
        <p:spPr>
          <a:xfrm>
            <a:off x="4989400" y="2047025"/>
            <a:ext cx="0" cy="28238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349" name="Shape 349"/>
          <p:cNvSpPr txBox="1"/>
          <p:nvPr/>
        </p:nvSpPr>
        <p:spPr>
          <a:xfrm>
            <a:off x="5213600" y="21659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</a:t>
            </a:r>
            <a:r>
              <a:rPr i="1" lang="en"/>
              <a:t>x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52136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</a:t>
            </a:r>
            <a:r>
              <a:rPr i="1" lang="en"/>
              <a:t>y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5213600" y="44277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</a:t>
            </a:r>
            <a:r>
              <a:rPr i="1" lang="en"/>
              <a:t>z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5296500" y="1126475"/>
            <a:ext cx="948599" cy="42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Round 2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6671100" y="2365850"/>
            <a:ext cx="2176800" cy="2087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w=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H(x⊕y⊕z) % 3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switch (w){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0: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Alice;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1: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Bob;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2: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Carol;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354" name="Shape 354"/>
          <p:cNvSpPr/>
          <p:nvPr/>
        </p:nvSpPr>
        <p:spPr>
          <a:xfrm>
            <a:off x="2990825" y="2280725"/>
            <a:ext cx="3295500" cy="929699"/>
          </a:xfrm>
          <a:prstGeom prst="wedgeRectCallout">
            <a:avLst>
              <a:gd fmla="val 74286" name="adj1"/>
              <a:gd fmla="val -19210" name="adj2"/>
            </a:avLst>
          </a:prstGeom>
          <a:solidFill>
            <a:srgbClr val="E6913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Hash function guarantees nobody can win with probability more than 1/3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Failure to reveal commitment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721" y="2890132"/>
            <a:ext cx="762000" cy="94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25" y="1840038"/>
            <a:ext cx="748500" cy="92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3719" y="3957000"/>
            <a:ext cx="762000" cy="946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62100" y="2159400"/>
            <a:ext cx="948599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219901" y="3264193"/>
            <a:ext cx="619499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-35546" y="4404225"/>
            <a:ext cx="10395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Carol</a:t>
            </a:r>
          </a:p>
        </p:txBody>
      </p:sp>
      <p:cxnSp>
        <p:nvCxnSpPr>
          <p:cNvPr id="366" name="Shape 366"/>
          <p:cNvCxnSpPr/>
          <p:nvPr/>
        </p:nvCxnSpPr>
        <p:spPr>
          <a:xfrm>
            <a:off x="2181750" y="1614675"/>
            <a:ext cx="61625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7" name="Shape 367"/>
          <p:cNvSpPr txBox="1"/>
          <p:nvPr/>
        </p:nvSpPr>
        <p:spPr>
          <a:xfrm>
            <a:off x="7718450" y="12590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2294075" y="306470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Choose random </a:t>
            </a:r>
            <a:r>
              <a:rPr i="1" lang="en"/>
              <a:t>y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2294075" y="205335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Choose random </a:t>
            </a:r>
            <a:r>
              <a:rPr i="1" lang="en"/>
              <a:t>x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2294075" y="4275975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Choose random </a:t>
            </a:r>
            <a:r>
              <a:rPr i="1" lang="en"/>
              <a:t>z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3864175" y="1126475"/>
            <a:ext cx="948599" cy="42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Round 1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3677300" y="21659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H(</a:t>
            </a:r>
            <a:r>
              <a:rPr i="1" lang="en"/>
              <a:t>x</a:t>
            </a:r>
            <a:r>
              <a:rPr lang="en"/>
              <a:t>)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6773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H(</a:t>
            </a:r>
            <a:r>
              <a:rPr i="1" lang="en"/>
              <a:t>y</a:t>
            </a:r>
            <a:r>
              <a:rPr lang="en"/>
              <a:t>)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3677300" y="44277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H(</a:t>
            </a:r>
            <a:r>
              <a:rPr i="1" lang="en"/>
              <a:t>z</a:t>
            </a:r>
            <a:r>
              <a:rPr lang="en"/>
              <a:t>)</a:t>
            </a:r>
          </a:p>
        </p:txBody>
      </p:sp>
      <p:cxnSp>
        <p:nvCxnSpPr>
          <p:cNvPr id="375" name="Shape 375"/>
          <p:cNvCxnSpPr/>
          <p:nvPr/>
        </p:nvCxnSpPr>
        <p:spPr>
          <a:xfrm>
            <a:off x="4989400" y="2047025"/>
            <a:ext cx="0" cy="28238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376" name="Shape 376"/>
          <p:cNvSpPr txBox="1"/>
          <p:nvPr/>
        </p:nvSpPr>
        <p:spPr>
          <a:xfrm>
            <a:off x="5213600" y="21659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</a:t>
            </a:r>
            <a:r>
              <a:rPr i="1" lang="en"/>
              <a:t>x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52136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</a:t>
            </a:r>
            <a:r>
              <a:rPr i="1" lang="en"/>
              <a:t>y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5296500" y="1126475"/>
            <a:ext cx="948599" cy="42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Round 2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6671100" y="2365850"/>
            <a:ext cx="2176800" cy="2087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w=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H(x⊕y⊕z) % 3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switch (w){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0: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Alice;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1: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Bob;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2: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Charlie;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380" name="Shape 380"/>
          <p:cNvSpPr/>
          <p:nvPr/>
        </p:nvSpPr>
        <p:spPr>
          <a:xfrm>
            <a:off x="520000" y="2633100"/>
            <a:ext cx="4469399" cy="11412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I’m about to lose...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5433675" y="4321125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Ø</a:t>
            </a:r>
          </a:p>
        </p:txBody>
      </p:sp>
      <p:sp>
        <p:nvSpPr>
          <p:cNvPr id="382" name="Shape 382"/>
          <p:cNvSpPr/>
          <p:nvPr/>
        </p:nvSpPr>
        <p:spPr>
          <a:xfrm>
            <a:off x="719050" y="2742950"/>
            <a:ext cx="4469399" cy="1031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Sorry! I, uhh, forgot </a:t>
            </a:r>
            <a:r>
              <a:rPr i="1" lang="en" sz="2400">
                <a:latin typeface="Trebuchet MS"/>
                <a:ea typeface="Trebuchet MS"/>
                <a:cs typeface="Trebuchet MS"/>
                <a:sym typeface="Trebuchet MS"/>
              </a:rPr>
              <a:t>z</a:t>
            </a:r>
          </a:p>
        </p:txBody>
      </p:sp>
      <p:sp>
        <p:nvSpPr>
          <p:cNvPr id="383" name="Shape 383"/>
          <p:cNvSpPr/>
          <p:nvPr/>
        </p:nvSpPr>
        <p:spPr>
          <a:xfrm>
            <a:off x="2383662" y="1576625"/>
            <a:ext cx="4469399" cy="1031400"/>
          </a:xfrm>
          <a:prstGeom prst="wedgeEllipseCallout">
            <a:avLst>
              <a:gd fmla="val -65946" name="adj1"/>
              <a:gd fmla="val 81695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Sorry! I, uhh, forgot </a:t>
            </a:r>
            <a:r>
              <a:rPr i="1" lang="en" sz="2400">
                <a:latin typeface="Trebuchet MS"/>
                <a:ea typeface="Trebuchet MS"/>
                <a:cs typeface="Trebuchet MS"/>
                <a:sym typeface="Trebuchet MS"/>
              </a:rPr>
              <a:t>z</a:t>
            </a:r>
          </a:p>
        </p:txBody>
      </p:sp>
      <p:sp>
        <p:nvSpPr>
          <p:cNvPr id="384" name="Shape 384"/>
          <p:cNvSpPr/>
          <p:nvPr/>
        </p:nvSpPr>
        <p:spPr>
          <a:xfrm>
            <a:off x="2383662" y="1576625"/>
            <a:ext cx="4469399" cy="1031400"/>
          </a:xfrm>
          <a:prstGeom prst="wedgeEllipseCallout">
            <a:avLst>
              <a:gd fmla="val -65410" name="adj1"/>
              <a:gd fmla="val -10597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Not cool Carol ☹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Timed hash commitments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457200" y="994575"/>
            <a:ext cx="82296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Idea: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Force 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to be revealed by time 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t</a:t>
            </a:r>
          </a:p>
        </p:txBody>
      </p:sp>
      <p:sp>
        <p:nvSpPr>
          <p:cNvPr id="391" name="Shape 391"/>
          <p:cNvSpPr/>
          <p:nvPr/>
        </p:nvSpPr>
        <p:spPr>
          <a:xfrm>
            <a:off x="1782400" y="1585500"/>
            <a:ext cx="4672199" cy="1250100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Input: </a:t>
            </a:r>
            <a:r>
              <a:rPr i="1" lang="en" sz="1800">
                <a:latin typeface="Trebuchet MS"/>
                <a:ea typeface="Trebuchet MS"/>
                <a:cs typeface="Trebuchet MS"/>
                <a:sym typeface="Trebuchet MS"/>
              </a:rPr>
              <a:t>...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; Pay </a:t>
            </a:r>
            <a:r>
              <a:rPr i="1" lang="en" sz="1800">
                <a:latin typeface="Trebuchet MS"/>
                <a:ea typeface="Trebuchet MS"/>
                <a:cs typeface="Trebuchet MS"/>
                <a:sym typeface="Trebuchet MS"/>
              </a:rPr>
              <a:t>B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to EITHER OF: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Alice &amp; Bob, or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 &amp; anybody who knows </a:t>
            </a:r>
            <a:r>
              <a:rPr i="1" lang="en" sz="1800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st. H(</a:t>
            </a:r>
            <a:r>
              <a:rPr i="1" lang="en" sz="1800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) = </a:t>
            </a:r>
            <a:r>
              <a:rPr i="1" lang="en" sz="1800">
                <a:latin typeface="Trebuchet MS"/>
                <a:ea typeface="Trebuchet MS"/>
                <a:cs typeface="Trebuchet MS"/>
                <a:sym typeface="Trebuchet MS"/>
              </a:rPr>
              <a:t>c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 algn="r">
              <a:spcBef>
                <a:spcPts val="0"/>
              </a:spcBef>
              <a:buNone/>
            </a:pPr>
            <a:r>
              <a:rPr lang="en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SIGNED(</a:t>
            </a: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r>
              <a:rPr lang="en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 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1782400" y="1585500"/>
            <a:ext cx="338699" cy="347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1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138450" y="1831075"/>
            <a:ext cx="1085399" cy="41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MULTISIG</a:t>
            </a:r>
          </a:p>
        </p:txBody>
      </p:sp>
      <p:cxnSp>
        <p:nvCxnSpPr>
          <p:cNvPr id="394" name="Shape 394"/>
          <p:cNvCxnSpPr/>
          <p:nvPr/>
        </p:nvCxnSpPr>
        <p:spPr>
          <a:xfrm>
            <a:off x="1271375" y="2085100"/>
            <a:ext cx="463499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5" name="Shape 395"/>
          <p:cNvCxnSpPr/>
          <p:nvPr/>
        </p:nvCxnSpPr>
        <p:spPr>
          <a:xfrm flipH="1" rot="10800000">
            <a:off x="1279000" y="2358875"/>
            <a:ext cx="583800" cy="104099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6" name="Shape 396"/>
          <p:cNvSpPr txBox="1"/>
          <p:nvPr/>
        </p:nvSpPr>
        <p:spPr>
          <a:xfrm>
            <a:off x="193600" y="2284775"/>
            <a:ext cx="1165500" cy="41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New script!</a:t>
            </a:r>
          </a:p>
        </p:txBody>
      </p:sp>
      <p:sp>
        <p:nvSpPr>
          <p:cNvPr id="397" name="Shape 397"/>
          <p:cNvSpPr/>
          <p:nvPr/>
        </p:nvSpPr>
        <p:spPr>
          <a:xfrm>
            <a:off x="1782400" y="2958800"/>
            <a:ext cx="4672199" cy="951899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Input: 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; Pay </a:t>
            </a:r>
            <a:r>
              <a:rPr i="1" lang="en" sz="1800">
                <a:latin typeface="Trebuchet MS"/>
                <a:ea typeface="Trebuchet MS"/>
                <a:cs typeface="Trebuchet MS"/>
                <a:sym typeface="Trebuchet MS"/>
              </a:rPr>
              <a:t>B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to 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   n_lock_time: </a:t>
            </a:r>
            <a:r>
              <a:rPr i="1" lang="en" sz="1800">
                <a:latin typeface="Trebuchet MS"/>
                <a:ea typeface="Trebuchet MS"/>
                <a:cs typeface="Trebuchet MS"/>
                <a:sym typeface="Trebuchet MS"/>
              </a:rPr>
              <a:t>t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 algn="r">
              <a:spcBef>
                <a:spcPts val="0"/>
              </a:spcBef>
              <a:buNone/>
            </a:pPr>
            <a:r>
              <a:rPr lang="en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SIGNED(</a:t>
            </a: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r>
              <a:rPr lang="en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 SIGNED(Bob) 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782400" y="2958800"/>
            <a:ext cx="338699" cy="347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2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138450" y="2898150"/>
            <a:ext cx="1165500" cy="95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Bob can claim the bond at time </a:t>
            </a:r>
            <a:r>
              <a:rPr i="1" lang="en">
                <a:latin typeface="Trebuchet MS"/>
                <a:ea typeface="Trebuchet MS"/>
                <a:cs typeface="Trebuchet MS"/>
                <a:sym typeface="Trebuchet MS"/>
              </a:rPr>
              <a:t>t</a:t>
            </a:r>
          </a:p>
        </p:txBody>
      </p:sp>
      <p:cxnSp>
        <p:nvCxnSpPr>
          <p:cNvPr id="400" name="Shape 400"/>
          <p:cNvCxnSpPr/>
          <p:nvPr/>
        </p:nvCxnSpPr>
        <p:spPr>
          <a:xfrm flipH="1" rot="10800000">
            <a:off x="943025" y="3462874"/>
            <a:ext cx="1104299" cy="96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1" name="Shape 401"/>
          <p:cNvSpPr txBox="1"/>
          <p:nvPr/>
        </p:nvSpPr>
        <p:spPr>
          <a:xfrm>
            <a:off x="6626225" y="2085100"/>
            <a:ext cx="1085399" cy="41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Bond</a:t>
            </a:r>
          </a:p>
        </p:txBody>
      </p:sp>
      <p:cxnSp>
        <p:nvCxnSpPr>
          <p:cNvPr id="402" name="Shape 402"/>
          <p:cNvCxnSpPr>
            <a:stCxn id="401" idx="1"/>
          </p:cNvCxnSpPr>
          <p:nvPr/>
        </p:nvCxnSpPr>
        <p:spPr>
          <a:xfrm rot="10800000">
            <a:off x="3742625" y="1926849"/>
            <a:ext cx="2883600" cy="365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3" name="Shape 403"/>
          <p:cNvSpPr/>
          <p:nvPr/>
        </p:nvSpPr>
        <p:spPr>
          <a:xfrm>
            <a:off x="1782400" y="4230425"/>
            <a:ext cx="4672199" cy="704399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Input: 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; Pay </a:t>
            </a:r>
            <a:r>
              <a:rPr i="1" lang="en" sz="1800">
                <a:latin typeface="Trebuchet MS"/>
                <a:ea typeface="Trebuchet MS"/>
                <a:cs typeface="Trebuchet MS"/>
                <a:sym typeface="Trebuchet MS"/>
              </a:rPr>
              <a:t>B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to 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 algn="r">
              <a:spcBef>
                <a:spcPts val="0"/>
              </a:spcBef>
              <a:buNone/>
            </a:pPr>
            <a:r>
              <a:rPr lang="en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SIGNED(</a:t>
            </a: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r>
              <a:rPr lang="en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), </a:t>
            </a:r>
            <a:r>
              <a:rPr i="1" lang="en" sz="1000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1782400" y="4230425"/>
            <a:ext cx="338699" cy="347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3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7110425" y="3746375"/>
            <a:ext cx="1620000" cy="95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 revealed if Alice reclaims her bond</a:t>
            </a:r>
          </a:p>
        </p:txBody>
      </p:sp>
      <p:cxnSp>
        <p:nvCxnSpPr>
          <p:cNvPr id="406" name="Shape 406"/>
          <p:cNvCxnSpPr/>
          <p:nvPr/>
        </p:nvCxnSpPr>
        <p:spPr>
          <a:xfrm flipH="1">
            <a:off x="6446524" y="4318800"/>
            <a:ext cx="663900" cy="423899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7" name="Shape 407"/>
          <p:cNvCxnSpPr>
            <a:endCxn id="392" idx="2"/>
          </p:cNvCxnSpPr>
          <p:nvPr/>
        </p:nvCxnSpPr>
        <p:spPr>
          <a:xfrm rot="10800000">
            <a:off x="1951749" y="1932900"/>
            <a:ext cx="879000" cy="109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8" name="Shape 408"/>
          <p:cNvCxnSpPr>
            <a:endCxn id="392" idx="2"/>
          </p:cNvCxnSpPr>
          <p:nvPr/>
        </p:nvCxnSpPr>
        <p:spPr>
          <a:xfrm rot="10800000">
            <a:off x="1951749" y="1932900"/>
            <a:ext cx="919200" cy="2337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Lottery with timed commitments</a:t>
            </a:r>
          </a:p>
        </p:txBody>
      </p:sp>
      <p:pic>
        <p:nvPicPr>
          <p:cNvPr id="414" name="Shape 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721" y="2890132"/>
            <a:ext cx="762000" cy="94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25" y="1840038"/>
            <a:ext cx="748500" cy="92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3719" y="3957000"/>
            <a:ext cx="762000" cy="946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 txBox="1"/>
          <p:nvPr/>
        </p:nvSpPr>
        <p:spPr>
          <a:xfrm>
            <a:off x="62100" y="2159400"/>
            <a:ext cx="948599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219901" y="3264193"/>
            <a:ext cx="619499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-35546" y="4404225"/>
            <a:ext cx="10395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Carol</a:t>
            </a:r>
          </a:p>
        </p:txBody>
      </p:sp>
      <p:cxnSp>
        <p:nvCxnSpPr>
          <p:cNvPr id="420" name="Shape 420"/>
          <p:cNvCxnSpPr/>
          <p:nvPr/>
        </p:nvCxnSpPr>
        <p:spPr>
          <a:xfrm>
            <a:off x="2181750" y="1614675"/>
            <a:ext cx="61625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21" name="Shape 421"/>
          <p:cNvSpPr txBox="1"/>
          <p:nvPr/>
        </p:nvSpPr>
        <p:spPr>
          <a:xfrm>
            <a:off x="7718450" y="12590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2294075" y="306470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Choose random </a:t>
            </a:r>
            <a:r>
              <a:rPr i="1" lang="en"/>
              <a:t>y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2294075" y="205335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Choose random </a:t>
            </a:r>
            <a:r>
              <a:rPr i="1" lang="en"/>
              <a:t>x</a:t>
            </a:r>
          </a:p>
        </p:txBody>
      </p:sp>
      <p:sp>
        <p:nvSpPr>
          <p:cNvPr id="424" name="Shape 424"/>
          <p:cNvSpPr txBox="1"/>
          <p:nvPr/>
        </p:nvSpPr>
        <p:spPr>
          <a:xfrm>
            <a:off x="2294075" y="4275975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Choose random </a:t>
            </a:r>
            <a:r>
              <a:rPr i="1" lang="en"/>
              <a:t>z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x="3864175" y="1126475"/>
            <a:ext cx="948599" cy="42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Round 1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3694887" y="20140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Timed commitment to H(</a:t>
            </a:r>
            <a:r>
              <a:rPr i="1" lang="en"/>
              <a:t>x</a:t>
            </a:r>
            <a:r>
              <a:rPr lang="en"/>
              <a:t>)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6773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Timed commitment to H(</a:t>
            </a:r>
            <a:r>
              <a:rPr i="1" lang="en"/>
              <a:t>y</a:t>
            </a:r>
            <a:r>
              <a:rPr lang="en"/>
              <a:t>)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3641762" y="426702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Timed commitment to H(</a:t>
            </a:r>
            <a:r>
              <a:rPr i="1" lang="en"/>
              <a:t>z</a:t>
            </a:r>
            <a:r>
              <a:rPr lang="en"/>
              <a:t>)</a:t>
            </a:r>
          </a:p>
        </p:txBody>
      </p:sp>
      <p:cxnSp>
        <p:nvCxnSpPr>
          <p:cNvPr id="429" name="Shape 429"/>
          <p:cNvCxnSpPr/>
          <p:nvPr/>
        </p:nvCxnSpPr>
        <p:spPr>
          <a:xfrm>
            <a:off x="4989400" y="2047025"/>
            <a:ext cx="0" cy="28238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430" name="Shape 430"/>
          <p:cNvSpPr txBox="1"/>
          <p:nvPr/>
        </p:nvSpPr>
        <p:spPr>
          <a:xfrm>
            <a:off x="5213600" y="21659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</a:t>
            </a:r>
            <a:r>
              <a:rPr i="1" lang="en"/>
              <a:t>x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52136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 </a:t>
            </a:r>
            <a:r>
              <a:rPr i="1" lang="en"/>
              <a:t>y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5296500" y="1126475"/>
            <a:ext cx="948599" cy="42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Round 2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6671100" y="2365850"/>
            <a:ext cx="2176800" cy="2087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w=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H(x⊕y⊕z) % 3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switch (w){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0: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Alice;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1: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Bob;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case 2: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winner = Carol;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434" name="Shape 434"/>
          <p:cNvSpPr/>
          <p:nvPr/>
        </p:nvSpPr>
        <p:spPr>
          <a:xfrm>
            <a:off x="520000" y="2633100"/>
            <a:ext cx="4469399" cy="11412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I’m about to lose...</a:t>
            </a:r>
          </a:p>
        </p:txBody>
      </p:sp>
      <p:sp>
        <p:nvSpPr>
          <p:cNvPr id="435" name="Shape 435"/>
          <p:cNvSpPr/>
          <p:nvPr/>
        </p:nvSpPr>
        <p:spPr>
          <a:xfrm>
            <a:off x="2696200" y="3774300"/>
            <a:ext cx="4838099" cy="1141200"/>
          </a:xfrm>
          <a:prstGeom prst="cloudCallout">
            <a:avLst>
              <a:gd fmla="val -71149" name="adj1"/>
              <a:gd fmla="val 596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But I’ll lose my bond if I don’t publish </a:t>
            </a: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☹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Lottery with timed commitments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457200" y="1200150"/>
            <a:ext cx="8229600" cy="343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can be implemented on Bitcoin today</a:t>
            </a:r>
          </a:p>
          <a:p>
            <a:pPr indent="-3683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Andrychowicz, Dziembowski, Malinowski, Mazurek 2014</a:t>
            </a:r>
          </a:p>
          <a:p>
            <a:pPr lvl="0" rtl="0">
              <a:spcBef>
                <a:spcPts val="0"/>
              </a:spcBef>
              <a:buSzPct val="36666"/>
              <a:buNone/>
            </a:pPr>
            <a:r>
              <a:rPr b="1"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Char char="●"/>
            </a:pP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complexity is O(</a:t>
            </a:r>
            <a:r>
              <a:rPr i="1"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baseline="30000" i="1"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Char char="●"/>
            </a:pP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bonds must be higher than amount bet</a:t>
            </a:r>
          </a:p>
          <a:p>
            <a:pPr indent="-4191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Char char="○"/>
            </a:pP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griefers still might shut down large pools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idx="1" type="subTitle"/>
          </p:nvPr>
        </p:nvSpPr>
        <p:spPr>
          <a:xfrm>
            <a:off x="685800" y="1690478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9.4: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Bitcoin as randomness source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Public randomness protocols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457200" y="1200150"/>
            <a:ext cx="8390399" cy="343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Too many interested parties to use hashes?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More convincing randomness to the public?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Designers don’t know alternatives available?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NBA draft lottery</a:t>
            </a:r>
          </a:p>
        </p:txBody>
      </p:sp>
      <p:pic>
        <p:nvPicPr>
          <p:cNvPr id="458" name="Shape 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75" y="1189662"/>
            <a:ext cx="4917850" cy="27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900" y="56425"/>
            <a:ext cx="3429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x="5367900" y="2695350"/>
            <a:ext cx="34290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1985: Knicks win rights to Patrick Ewing</a:t>
            </a:r>
          </a:p>
        </p:txBody>
      </p:sp>
      <p:pic>
        <p:nvPicPr>
          <p:cNvPr id="461" name="Shape 4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8475" y="3448750"/>
            <a:ext cx="2168200" cy="156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069" y="3921850"/>
            <a:ext cx="5908605" cy="114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Shape 4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387" y="3502750"/>
            <a:ext cx="589597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1969 Vietnam conscription lottery</a:t>
            </a:r>
          </a:p>
        </p:txBody>
      </p:sp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000" y="1063375"/>
            <a:ext cx="41910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019" y="960975"/>
            <a:ext cx="3196977" cy="221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6125" y="3231625"/>
            <a:ext cx="1912599" cy="187189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Shape 472"/>
          <p:cNvSpPr/>
          <p:nvPr/>
        </p:nvSpPr>
        <p:spPr>
          <a:xfrm>
            <a:off x="7158400" y="2526100"/>
            <a:ext cx="1559999" cy="1823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3" name="Shape 473"/>
          <p:cNvCxnSpPr/>
          <p:nvPr/>
        </p:nvCxnSpPr>
        <p:spPr>
          <a:xfrm flipH="1" rot="10800000">
            <a:off x="6230500" y="3878100"/>
            <a:ext cx="743999" cy="7037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74" name="Shape 474"/>
          <p:cNvSpPr txBox="1"/>
          <p:nvPr/>
        </p:nvSpPr>
        <p:spPr>
          <a:xfrm>
            <a:off x="4494675" y="4533900"/>
            <a:ext cx="21759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Late-year birthday bias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Secure timestamping</a:t>
            </a:r>
          </a:p>
        </p:txBody>
      </p:sp>
      <p:sp>
        <p:nvSpPr>
          <p:cNvPr id="49" name="Shape 49"/>
          <p:cNvSpPr txBox="1"/>
          <p:nvPr/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Goal: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Prove knowledge of 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at time 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If desired, </a:t>
            </a:r>
            <a:r>
              <a:rPr lang="en" sz="3000" u="sng">
                <a:latin typeface="Trebuchet MS"/>
                <a:ea typeface="Trebuchet MS"/>
                <a:cs typeface="Trebuchet MS"/>
                <a:sym typeface="Trebuchet MS"/>
              </a:rPr>
              <a:t>without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revealing 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at time 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Evidence should be permanent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Cryptographic beacons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457200" y="1200150"/>
            <a:ext cx="8390399" cy="343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Idea: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service to regularly publish random data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Uniform randomness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No party can predict in advance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All parties see the same values</a:t>
            </a:r>
          </a:p>
        </p:txBody>
      </p:sp>
      <p:pic>
        <p:nvPicPr>
          <p:cNvPr id="481" name="Shape 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31347" y="3003599"/>
            <a:ext cx="1864327" cy="209182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Shape 482"/>
          <p:cNvSpPr txBox="1"/>
          <p:nvPr/>
        </p:nvSpPr>
        <p:spPr>
          <a:xfrm>
            <a:off x="2541950" y="3148125"/>
            <a:ext cx="6473399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01010001  01101011  10101000  11110000  10010100 </a:t>
            </a:r>
          </a:p>
        </p:txBody>
      </p:sp>
      <p:sp>
        <p:nvSpPr>
          <p:cNvPr id="483" name="Shape 483"/>
          <p:cNvSpPr/>
          <p:nvPr/>
        </p:nvSpPr>
        <p:spPr>
          <a:xfrm>
            <a:off x="2426675" y="3973025"/>
            <a:ext cx="6299400" cy="913199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Applications:</a:t>
            </a:r>
            <a:r>
              <a:rPr lang="en" sz="2400"/>
              <a:t> lotteries, auditing, zero-knowledge proofs, cut-and-choose, ...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Public display of randomness</a:t>
            </a:r>
          </a:p>
        </p:txBody>
      </p:sp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00" y="1419505"/>
            <a:ext cx="1726100" cy="121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2900" y="1461662"/>
            <a:ext cx="1065225" cy="113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Shape 4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4998" y="1560270"/>
            <a:ext cx="937500" cy="9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Shape 4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8900" y="1624662"/>
            <a:ext cx="1605449" cy="8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Shape 4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5893" y="1495900"/>
            <a:ext cx="697256" cy="9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Shape 494"/>
          <p:cNvSpPr txBox="1"/>
          <p:nvPr/>
        </p:nvSpPr>
        <p:spPr>
          <a:xfrm>
            <a:off x="376800" y="3107025"/>
            <a:ext cx="8390399" cy="343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cheap, easy, simple to understand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must trust/audit operator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         hard to trust remotely!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NIST beacon</a:t>
            </a:r>
          </a:p>
        </p:txBody>
      </p:sp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75" y="1128750"/>
            <a:ext cx="3398199" cy="25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125" y="1099412"/>
            <a:ext cx="3266449" cy="2603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Shape 502"/>
          <p:cNvCxnSpPr/>
          <p:nvPr/>
        </p:nvCxnSpPr>
        <p:spPr>
          <a:xfrm>
            <a:off x="4075475" y="2705975"/>
            <a:ext cx="866400" cy="500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03" name="Shape 503"/>
          <p:cNvSpPr txBox="1"/>
          <p:nvPr/>
        </p:nvSpPr>
        <p:spPr>
          <a:xfrm>
            <a:off x="376800" y="3885375"/>
            <a:ext cx="8390399" cy="100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quantum-mechanical randomness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must trust NIST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Natural phenomena</a:t>
            </a:r>
          </a:p>
        </p:txBody>
      </p:sp>
      <p:pic>
        <p:nvPicPr>
          <p:cNvPr id="509" name="Shape 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874" y="1282437"/>
            <a:ext cx="2661799" cy="20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Shape 5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25" y="1303750"/>
            <a:ext cx="1963699" cy="19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Shape 5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4600" y="1381824"/>
            <a:ext cx="1080400" cy="165262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919025" y="3288775"/>
            <a:ext cx="1343699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Sun spots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6442625" y="3160325"/>
            <a:ext cx="2511599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Cosmic background radiation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3894062" y="3385000"/>
            <a:ext cx="1343699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Weather</a:t>
            </a:r>
          </a:p>
        </p:txBody>
      </p:sp>
      <p:sp>
        <p:nvSpPr>
          <p:cNvPr id="515" name="Shape 515"/>
          <p:cNvSpPr txBox="1"/>
          <p:nvPr/>
        </p:nvSpPr>
        <p:spPr>
          <a:xfrm>
            <a:off x="376800" y="3885375"/>
            <a:ext cx="8390399" cy="100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publicly observable, random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slow, need a trusted observer?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Stock-market beacon</a:t>
            </a:r>
          </a:p>
        </p:txBody>
      </p:sp>
      <p:pic>
        <p:nvPicPr>
          <p:cNvPr id="521" name="Shape 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025" y="1283050"/>
            <a:ext cx="1731174" cy="20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Shape 5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00" y="1115625"/>
            <a:ext cx="3536449" cy="242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Shape 5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4050" y="1355562"/>
            <a:ext cx="2785449" cy="194702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376800" y="3885375"/>
            <a:ext cx="8390399" cy="100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good randomness, costly to manipulate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slow, insider attacks?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not use the block chain?</a:t>
            </a:r>
          </a:p>
        </p:txBody>
      </p:sp>
      <p:sp>
        <p:nvSpPr>
          <p:cNvPr id="530" name="Shape 530"/>
          <p:cNvSpPr txBox="1"/>
          <p:nvPr/>
        </p:nvSpPr>
        <p:spPr>
          <a:xfrm>
            <a:off x="457200" y="1200150"/>
            <a:ext cx="8585100" cy="343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Recall: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miners find random nonce for each block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1" name="Shape 531"/>
          <p:cNvSpPr/>
          <p:nvPr/>
        </p:nvSpPr>
        <p:spPr>
          <a:xfrm>
            <a:off x="573750" y="2446600"/>
            <a:ext cx="8157299" cy="1532999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If you could predict the next nonce with a greater than </a:t>
            </a:r>
            <a:r>
              <a:rPr b="1" lang="en" sz="2400"/>
              <a:t>1/d</a:t>
            </a:r>
            <a:r>
              <a:rPr lang="en" sz="2400"/>
              <a:t> probability, you’d have a mining shortcut</a:t>
            </a:r>
          </a:p>
        </p:txBody>
      </p:sp>
      <p:sp>
        <p:nvSpPr>
          <p:cNvPr id="532" name="Shape 532"/>
          <p:cNvSpPr txBox="1"/>
          <p:nvPr/>
        </p:nvSpPr>
        <p:spPr>
          <a:xfrm>
            <a:off x="2856400" y="4161025"/>
            <a:ext cx="8585100" cy="343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Currently, d &gt; 2</a:t>
            </a:r>
            <a:r>
              <a:rPr b="1" baseline="30000" lang="en" sz="3000">
                <a:latin typeface="Trebuchet MS"/>
                <a:ea typeface="Trebuchet MS"/>
                <a:cs typeface="Trebuchet MS"/>
                <a:sym typeface="Trebuchet MS"/>
              </a:rPr>
              <a:t>66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Turning the block chain into a beacon</a:t>
            </a:r>
          </a:p>
        </p:txBody>
      </p:sp>
      <p:sp>
        <p:nvSpPr>
          <p:cNvPr id="538" name="Shape 538"/>
          <p:cNvSpPr/>
          <p:nvPr/>
        </p:nvSpPr>
        <p:spPr>
          <a:xfrm>
            <a:off x="3546512" y="1848587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mrkl_root: 	H(  )</a:t>
            </a:r>
          </a:p>
        </p:txBody>
      </p:sp>
      <p:sp>
        <p:nvSpPr>
          <p:cNvPr id="539" name="Shape 539"/>
          <p:cNvSpPr/>
          <p:nvPr/>
        </p:nvSpPr>
        <p:spPr>
          <a:xfrm>
            <a:off x="3546512" y="1546800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prev:		H(  )</a:t>
            </a:r>
          </a:p>
        </p:txBody>
      </p:sp>
      <p:sp>
        <p:nvSpPr>
          <p:cNvPr id="540" name="Shape 540"/>
          <p:cNvSpPr/>
          <p:nvPr/>
        </p:nvSpPr>
        <p:spPr>
          <a:xfrm>
            <a:off x="451450" y="1855037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mrkl_root: 	H(  )</a:t>
            </a:r>
          </a:p>
        </p:txBody>
      </p:sp>
      <p:sp>
        <p:nvSpPr>
          <p:cNvPr id="541" name="Shape 541"/>
          <p:cNvSpPr/>
          <p:nvPr/>
        </p:nvSpPr>
        <p:spPr>
          <a:xfrm>
            <a:off x="451450" y="2446900"/>
            <a:ext cx="2352600" cy="301799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0x0000</a:t>
            </a:r>
          </a:p>
        </p:txBody>
      </p:sp>
      <p:sp>
        <p:nvSpPr>
          <p:cNvPr id="542" name="Shape 542"/>
          <p:cNvSpPr/>
          <p:nvPr/>
        </p:nvSpPr>
        <p:spPr>
          <a:xfrm>
            <a:off x="451450" y="2145112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0x7a83</a:t>
            </a:r>
          </a:p>
        </p:txBody>
      </p:sp>
      <p:sp>
        <p:nvSpPr>
          <p:cNvPr id="543" name="Shape 543"/>
          <p:cNvSpPr/>
          <p:nvPr/>
        </p:nvSpPr>
        <p:spPr>
          <a:xfrm>
            <a:off x="451450" y="1553250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prev:		H(  )</a:t>
            </a:r>
          </a:p>
        </p:txBody>
      </p:sp>
      <p:sp>
        <p:nvSpPr>
          <p:cNvPr id="544" name="Shape 544"/>
          <p:cNvSpPr/>
          <p:nvPr/>
        </p:nvSpPr>
        <p:spPr>
          <a:xfrm>
            <a:off x="3546512" y="2440450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</a:p>
        </p:txBody>
      </p:sp>
      <p:sp>
        <p:nvSpPr>
          <p:cNvPr id="545" name="Shape 545"/>
          <p:cNvSpPr/>
          <p:nvPr/>
        </p:nvSpPr>
        <p:spPr>
          <a:xfrm>
            <a:off x="3546512" y="2440437"/>
            <a:ext cx="2352600" cy="301799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0x3485...</a:t>
            </a:r>
          </a:p>
        </p:txBody>
      </p:sp>
      <p:sp>
        <p:nvSpPr>
          <p:cNvPr id="546" name="Shape 546"/>
          <p:cNvSpPr/>
          <p:nvPr/>
        </p:nvSpPr>
        <p:spPr>
          <a:xfrm>
            <a:off x="3546512" y="2433837"/>
            <a:ext cx="2352600" cy="301799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0x6a1f...</a:t>
            </a:r>
          </a:p>
        </p:txBody>
      </p:sp>
      <p:sp>
        <p:nvSpPr>
          <p:cNvPr id="547" name="Shape 547"/>
          <p:cNvSpPr/>
          <p:nvPr/>
        </p:nvSpPr>
        <p:spPr>
          <a:xfrm>
            <a:off x="3546512" y="2138662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548" name="Shape 548"/>
          <p:cNvSpPr/>
          <p:nvPr/>
        </p:nvSpPr>
        <p:spPr>
          <a:xfrm>
            <a:off x="3546512" y="2132062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</a:p>
        </p:txBody>
      </p:sp>
      <p:sp>
        <p:nvSpPr>
          <p:cNvPr id="549" name="Shape 549"/>
          <p:cNvSpPr/>
          <p:nvPr/>
        </p:nvSpPr>
        <p:spPr>
          <a:xfrm>
            <a:off x="3546512" y="2433850"/>
            <a:ext cx="2352600" cy="301799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0xc9c8...</a:t>
            </a:r>
          </a:p>
        </p:txBody>
      </p:sp>
      <p:sp>
        <p:nvSpPr>
          <p:cNvPr id="550" name="Shape 550"/>
          <p:cNvSpPr/>
          <p:nvPr/>
        </p:nvSpPr>
        <p:spPr>
          <a:xfrm>
            <a:off x="3546512" y="2132075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0x0002...</a:t>
            </a:r>
          </a:p>
        </p:txBody>
      </p:sp>
      <p:sp>
        <p:nvSpPr>
          <p:cNvPr id="551" name="Shape 551"/>
          <p:cNvSpPr/>
          <p:nvPr/>
        </p:nvSpPr>
        <p:spPr>
          <a:xfrm>
            <a:off x="3546512" y="2433837"/>
            <a:ext cx="2352600" cy="301799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0x300c...</a:t>
            </a:r>
          </a:p>
        </p:txBody>
      </p:sp>
      <p:sp>
        <p:nvSpPr>
          <p:cNvPr id="552" name="Shape 552"/>
          <p:cNvSpPr/>
          <p:nvPr/>
        </p:nvSpPr>
        <p:spPr>
          <a:xfrm>
            <a:off x="3546512" y="2132062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0xffff...</a:t>
            </a:r>
          </a:p>
        </p:txBody>
      </p:sp>
      <p:sp>
        <p:nvSpPr>
          <p:cNvPr id="553" name="Shape 553"/>
          <p:cNvSpPr/>
          <p:nvPr/>
        </p:nvSpPr>
        <p:spPr>
          <a:xfrm>
            <a:off x="3546512" y="2433837"/>
            <a:ext cx="2352600" cy="301799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</a:p>
        </p:txBody>
      </p:sp>
      <p:sp>
        <p:nvSpPr>
          <p:cNvPr id="554" name="Shape 554"/>
          <p:cNvSpPr/>
          <p:nvPr/>
        </p:nvSpPr>
        <p:spPr>
          <a:xfrm>
            <a:off x="3546512" y="2132062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555" name="Shape 555"/>
          <p:cNvSpPr/>
          <p:nvPr/>
        </p:nvSpPr>
        <p:spPr>
          <a:xfrm>
            <a:off x="3546512" y="2425550"/>
            <a:ext cx="2352600" cy="301799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0xd0c7...</a:t>
            </a:r>
          </a:p>
        </p:txBody>
      </p:sp>
      <p:sp>
        <p:nvSpPr>
          <p:cNvPr id="556" name="Shape 556"/>
          <p:cNvSpPr/>
          <p:nvPr/>
        </p:nvSpPr>
        <p:spPr>
          <a:xfrm>
            <a:off x="3546512" y="2132062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</a:p>
        </p:txBody>
      </p:sp>
      <p:sp>
        <p:nvSpPr>
          <p:cNvPr id="557" name="Shape 557"/>
          <p:cNvSpPr/>
          <p:nvPr/>
        </p:nvSpPr>
        <p:spPr>
          <a:xfrm>
            <a:off x="3546512" y="2433837"/>
            <a:ext cx="2352600" cy="301799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0x0224...</a:t>
            </a:r>
          </a:p>
        </p:txBody>
      </p:sp>
      <p:sp>
        <p:nvSpPr>
          <p:cNvPr id="558" name="Shape 558"/>
          <p:cNvSpPr/>
          <p:nvPr/>
        </p:nvSpPr>
        <p:spPr>
          <a:xfrm>
            <a:off x="3546512" y="2433850"/>
            <a:ext cx="2352600" cy="301799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559" name="Shape 559"/>
          <p:cNvSpPr/>
          <p:nvPr/>
        </p:nvSpPr>
        <p:spPr>
          <a:xfrm>
            <a:off x="3546512" y="2132075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0xf77e...</a:t>
            </a:r>
          </a:p>
        </p:txBody>
      </p:sp>
      <p:sp>
        <p:nvSpPr>
          <p:cNvPr id="560" name="Shape 560"/>
          <p:cNvSpPr/>
          <p:nvPr/>
        </p:nvSpPr>
        <p:spPr>
          <a:xfrm>
            <a:off x="5899123" y="1473125"/>
            <a:ext cx="2461261" cy="683718"/>
          </a:xfrm>
          <a:custGeom>
            <a:pathLst>
              <a:path extrusionOk="0" h="55553" w="82662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561" name="Shape 561"/>
          <p:cNvSpPr/>
          <p:nvPr/>
        </p:nvSpPr>
        <p:spPr>
          <a:xfrm>
            <a:off x="-269251" y="1442325"/>
            <a:ext cx="2461261" cy="683718"/>
          </a:xfrm>
          <a:custGeom>
            <a:pathLst>
              <a:path extrusionOk="0" h="55553" w="82662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562" name="Shape 562"/>
          <p:cNvSpPr/>
          <p:nvPr/>
        </p:nvSpPr>
        <p:spPr>
          <a:xfrm>
            <a:off x="6557825" y="1855037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mrkl_root: 	H(  )</a:t>
            </a:r>
          </a:p>
        </p:txBody>
      </p:sp>
      <p:sp>
        <p:nvSpPr>
          <p:cNvPr id="563" name="Shape 563"/>
          <p:cNvSpPr/>
          <p:nvPr/>
        </p:nvSpPr>
        <p:spPr>
          <a:xfrm>
            <a:off x="6557825" y="1553250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prev:		H(  )</a:t>
            </a:r>
          </a:p>
        </p:txBody>
      </p:sp>
      <p:sp>
        <p:nvSpPr>
          <p:cNvPr id="564" name="Shape 564"/>
          <p:cNvSpPr/>
          <p:nvPr/>
        </p:nvSpPr>
        <p:spPr>
          <a:xfrm>
            <a:off x="6557825" y="2446900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</a:p>
        </p:txBody>
      </p:sp>
      <p:sp>
        <p:nvSpPr>
          <p:cNvPr id="565" name="Shape 565"/>
          <p:cNvSpPr/>
          <p:nvPr/>
        </p:nvSpPr>
        <p:spPr>
          <a:xfrm>
            <a:off x="6557825" y="2446887"/>
            <a:ext cx="2352600" cy="301799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0x3485...</a:t>
            </a:r>
          </a:p>
        </p:txBody>
      </p:sp>
      <p:sp>
        <p:nvSpPr>
          <p:cNvPr id="566" name="Shape 566"/>
          <p:cNvSpPr/>
          <p:nvPr/>
        </p:nvSpPr>
        <p:spPr>
          <a:xfrm>
            <a:off x="6557825" y="2440287"/>
            <a:ext cx="2352600" cy="301799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0x6a1f...</a:t>
            </a:r>
          </a:p>
        </p:txBody>
      </p:sp>
      <p:sp>
        <p:nvSpPr>
          <p:cNvPr id="567" name="Shape 567"/>
          <p:cNvSpPr/>
          <p:nvPr/>
        </p:nvSpPr>
        <p:spPr>
          <a:xfrm>
            <a:off x="6557825" y="2145112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568" name="Shape 568"/>
          <p:cNvSpPr/>
          <p:nvPr/>
        </p:nvSpPr>
        <p:spPr>
          <a:xfrm>
            <a:off x="6557825" y="2138512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</a:p>
        </p:txBody>
      </p:sp>
      <p:sp>
        <p:nvSpPr>
          <p:cNvPr id="569" name="Shape 569"/>
          <p:cNvSpPr/>
          <p:nvPr/>
        </p:nvSpPr>
        <p:spPr>
          <a:xfrm>
            <a:off x="6557825" y="2440300"/>
            <a:ext cx="2352600" cy="301799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0xc9c8...</a:t>
            </a:r>
          </a:p>
        </p:txBody>
      </p:sp>
      <p:sp>
        <p:nvSpPr>
          <p:cNvPr id="570" name="Shape 570"/>
          <p:cNvSpPr/>
          <p:nvPr/>
        </p:nvSpPr>
        <p:spPr>
          <a:xfrm>
            <a:off x="6557825" y="2138525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0x0002...</a:t>
            </a:r>
          </a:p>
        </p:txBody>
      </p:sp>
      <p:sp>
        <p:nvSpPr>
          <p:cNvPr id="571" name="Shape 571"/>
          <p:cNvSpPr/>
          <p:nvPr/>
        </p:nvSpPr>
        <p:spPr>
          <a:xfrm>
            <a:off x="6557825" y="2440287"/>
            <a:ext cx="2352600" cy="301799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0x300c...</a:t>
            </a:r>
          </a:p>
        </p:txBody>
      </p:sp>
      <p:sp>
        <p:nvSpPr>
          <p:cNvPr id="572" name="Shape 572"/>
          <p:cNvSpPr/>
          <p:nvPr/>
        </p:nvSpPr>
        <p:spPr>
          <a:xfrm>
            <a:off x="6557825" y="2138512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0xffff...</a:t>
            </a:r>
          </a:p>
        </p:txBody>
      </p:sp>
      <p:sp>
        <p:nvSpPr>
          <p:cNvPr id="573" name="Shape 573"/>
          <p:cNvSpPr/>
          <p:nvPr/>
        </p:nvSpPr>
        <p:spPr>
          <a:xfrm>
            <a:off x="6557825" y="2440287"/>
            <a:ext cx="2352600" cy="301799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</a:p>
        </p:txBody>
      </p:sp>
      <p:sp>
        <p:nvSpPr>
          <p:cNvPr id="574" name="Shape 574"/>
          <p:cNvSpPr/>
          <p:nvPr/>
        </p:nvSpPr>
        <p:spPr>
          <a:xfrm>
            <a:off x="6557825" y="2138512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575" name="Shape 575"/>
          <p:cNvSpPr/>
          <p:nvPr/>
        </p:nvSpPr>
        <p:spPr>
          <a:xfrm>
            <a:off x="6557825" y="2432000"/>
            <a:ext cx="2352600" cy="301799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0xd0c7...</a:t>
            </a:r>
          </a:p>
        </p:txBody>
      </p:sp>
      <p:sp>
        <p:nvSpPr>
          <p:cNvPr id="576" name="Shape 576"/>
          <p:cNvSpPr/>
          <p:nvPr/>
        </p:nvSpPr>
        <p:spPr>
          <a:xfrm>
            <a:off x="6557825" y="2138512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</a:p>
        </p:txBody>
      </p:sp>
      <p:sp>
        <p:nvSpPr>
          <p:cNvPr id="577" name="Shape 577"/>
          <p:cNvSpPr/>
          <p:nvPr/>
        </p:nvSpPr>
        <p:spPr>
          <a:xfrm>
            <a:off x="6557825" y="2440287"/>
            <a:ext cx="2352600" cy="301799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0x0224...</a:t>
            </a:r>
          </a:p>
        </p:txBody>
      </p:sp>
      <p:sp>
        <p:nvSpPr>
          <p:cNvPr id="578" name="Shape 578"/>
          <p:cNvSpPr/>
          <p:nvPr/>
        </p:nvSpPr>
        <p:spPr>
          <a:xfrm>
            <a:off x="6557825" y="2440300"/>
            <a:ext cx="2352600" cy="301799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579" name="Shape 579"/>
          <p:cNvSpPr/>
          <p:nvPr/>
        </p:nvSpPr>
        <p:spPr>
          <a:xfrm>
            <a:off x="6557825" y="2138525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0xf77e...</a:t>
            </a:r>
          </a:p>
        </p:txBody>
      </p:sp>
      <p:sp>
        <p:nvSpPr>
          <p:cNvPr id="580" name="Shape 580"/>
          <p:cNvSpPr/>
          <p:nvPr/>
        </p:nvSpPr>
        <p:spPr>
          <a:xfrm>
            <a:off x="2835535" y="1448787"/>
            <a:ext cx="2461261" cy="683718"/>
          </a:xfrm>
          <a:custGeom>
            <a:pathLst>
              <a:path extrusionOk="0" h="55553" w="82662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581" name="Shape 581"/>
          <p:cNvSpPr/>
          <p:nvPr/>
        </p:nvSpPr>
        <p:spPr>
          <a:xfrm>
            <a:off x="3481700" y="1507775"/>
            <a:ext cx="2488799" cy="1299899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82" name="Shape 582"/>
          <p:cNvCxnSpPr/>
          <p:nvPr/>
        </p:nvCxnSpPr>
        <p:spPr>
          <a:xfrm>
            <a:off x="4652387" y="2807675"/>
            <a:ext cx="0" cy="401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3" name="Shape 583"/>
          <p:cNvCxnSpPr/>
          <p:nvPr/>
        </p:nvCxnSpPr>
        <p:spPr>
          <a:xfrm>
            <a:off x="1492187" y="2807675"/>
            <a:ext cx="0" cy="401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84" name="Shape 584"/>
          <p:cNvSpPr/>
          <p:nvPr/>
        </p:nvSpPr>
        <p:spPr>
          <a:xfrm>
            <a:off x="405575" y="1507775"/>
            <a:ext cx="2488799" cy="1299899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5" name="Shape 585"/>
          <p:cNvSpPr/>
          <p:nvPr/>
        </p:nvSpPr>
        <p:spPr>
          <a:xfrm>
            <a:off x="6489725" y="1507775"/>
            <a:ext cx="2488799" cy="1299899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86" name="Shape 586"/>
          <p:cNvCxnSpPr/>
          <p:nvPr/>
        </p:nvCxnSpPr>
        <p:spPr>
          <a:xfrm>
            <a:off x="7815187" y="2807675"/>
            <a:ext cx="0" cy="401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87" name="Shape 587"/>
          <p:cNvSpPr/>
          <p:nvPr/>
        </p:nvSpPr>
        <p:spPr>
          <a:xfrm>
            <a:off x="1111050" y="3252075"/>
            <a:ext cx="762299" cy="457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Extract</a:t>
            </a:r>
          </a:p>
        </p:txBody>
      </p:sp>
      <p:sp>
        <p:nvSpPr>
          <p:cNvPr id="588" name="Shape 588"/>
          <p:cNvSpPr/>
          <p:nvPr/>
        </p:nvSpPr>
        <p:spPr>
          <a:xfrm>
            <a:off x="4271250" y="3274800"/>
            <a:ext cx="762299" cy="457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Extract</a:t>
            </a:r>
          </a:p>
        </p:txBody>
      </p:sp>
      <p:sp>
        <p:nvSpPr>
          <p:cNvPr id="589" name="Shape 589"/>
          <p:cNvSpPr/>
          <p:nvPr/>
        </p:nvSpPr>
        <p:spPr>
          <a:xfrm>
            <a:off x="7431450" y="3268350"/>
            <a:ext cx="762299" cy="457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Extract</a:t>
            </a:r>
          </a:p>
        </p:txBody>
      </p:sp>
      <p:cxnSp>
        <p:nvCxnSpPr>
          <p:cNvPr id="590" name="Shape 590"/>
          <p:cNvCxnSpPr/>
          <p:nvPr/>
        </p:nvCxnSpPr>
        <p:spPr>
          <a:xfrm>
            <a:off x="4651087" y="3752275"/>
            <a:ext cx="0" cy="401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91" name="Shape 591"/>
          <p:cNvCxnSpPr/>
          <p:nvPr/>
        </p:nvCxnSpPr>
        <p:spPr>
          <a:xfrm>
            <a:off x="1490887" y="3752275"/>
            <a:ext cx="0" cy="401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92" name="Shape 592"/>
          <p:cNvCxnSpPr/>
          <p:nvPr/>
        </p:nvCxnSpPr>
        <p:spPr>
          <a:xfrm>
            <a:off x="7813887" y="3752275"/>
            <a:ext cx="0" cy="401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3" name="Shape 593"/>
          <p:cNvSpPr txBox="1"/>
          <p:nvPr/>
        </p:nvSpPr>
        <p:spPr>
          <a:xfrm>
            <a:off x="958050" y="4199425"/>
            <a:ext cx="7889699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01010001                  10101000                 10010100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Cost of manipulation</a:t>
            </a:r>
          </a:p>
        </p:txBody>
      </p:sp>
      <p:sp>
        <p:nvSpPr>
          <p:cNvPr id="599" name="Shape 599"/>
          <p:cNvSpPr txBox="1"/>
          <p:nvPr/>
        </p:nvSpPr>
        <p:spPr>
          <a:xfrm>
            <a:off x="457200" y="1200150"/>
            <a:ext cx="8390399" cy="343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Attacker might mine a block but discard it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Or bribe other miners to do so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Bernoulli trials: forcing a beacon outcome with probability 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requires discarding 1/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p - 1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blocks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Discarding a block “costs” 25 BTC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Cost of manipulation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457200" y="1200150"/>
            <a:ext cx="8390399" cy="343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Single coin flip: secure if wager is &lt; 25 BTC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i="1"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-party lottery: secure if pool is &lt; 25 (</a:t>
            </a:r>
            <a:r>
              <a:rPr i="1"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-1) BTC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Pros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457200" y="1200150"/>
            <a:ext cx="8390399" cy="343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First proposal for fully decentralized beacon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Output every 10 minutes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Can precisely analyze manipulation costs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Can extend security with multiple blocks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Not very efficient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Hash commitments</a:t>
            </a:r>
          </a:p>
        </p:txBody>
      </p:sp>
      <p:sp>
        <p:nvSpPr>
          <p:cNvPr id="55" name="Shape 55"/>
          <p:cNvSpPr txBox="1"/>
          <p:nvPr/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Recall: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Publishing H(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) is a 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commitment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to 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Can’t find an x’≠x later s.t. H(x’) = H(x)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H(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) reveal no information* about 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     *assuming the space of possible x is big</a:t>
            </a:r>
          </a:p>
        </p:txBody>
      </p:sp>
      <p:sp>
        <p:nvSpPr>
          <p:cNvPr id="56" name="Shape 56"/>
          <p:cNvSpPr/>
          <p:nvPr/>
        </p:nvSpPr>
        <p:spPr>
          <a:xfrm>
            <a:off x="417900" y="4325525"/>
            <a:ext cx="8308199" cy="560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Can publish a commitment to x, reveal later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Cons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457200" y="1200150"/>
            <a:ext cx="8390399" cy="343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Timing is imprecise</a:t>
            </a: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Block chain not synchronized w/ real time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Need to delay to insure against forks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Manipulation may be too cheap for some applications</a:t>
            </a:r>
          </a:p>
        </p:txBody>
      </p:sp>
      <p:pic>
        <p:nvPicPr>
          <p:cNvPr id="618" name="Shape 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225" y="3166751"/>
            <a:ext cx="3153500" cy="17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Shape 6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950" y="3117050"/>
            <a:ext cx="1912599" cy="187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Built-in beacon support in script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457200" y="1200150"/>
            <a:ext cx="8390399" cy="343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Idea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: add an opcode for a beacon call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Can build multi-party lotteries</a:t>
            </a: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only one round</a:t>
            </a: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no bonds</a:t>
            </a: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no time delay for refunds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>
            <p:ph idx="1" type="subTitle"/>
          </p:nvPr>
        </p:nvSpPr>
        <p:spPr>
          <a:xfrm>
            <a:off x="685800" y="1690478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9.5: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Prediction markets &amp; real-world data feeds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Assertions about the outside world </a:t>
            </a:r>
          </a:p>
        </p:txBody>
      </p:sp>
      <p:sp>
        <p:nvSpPr>
          <p:cNvPr id="636" name="Shape 636"/>
          <p:cNvSpPr txBox="1"/>
          <p:nvPr/>
        </p:nvSpPr>
        <p:spPr>
          <a:xfrm>
            <a:off x="457200" y="1200150"/>
            <a:ext cx="8390399" cy="362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Idea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: add a mechanism to assert facts</a:t>
            </a: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election outcomes</a:t>
            </a: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sports results</a:t>
            </a: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commodity prices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Bet or hedge results using smart contracts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Forwards, futures, options...</a:t>
            </a:r>
          </a:p>
        </p:txBody>
      </p:sp>
      <p:sp>
        <p:nvSpPr>
          <p:cNvPr id="637" name="Shape 637"/>
          <p:cNvSpPr/>
          <p:nvPr/>
        </p:nvSpPr>
        <p:spPr>
          <a:xfrm>
            <a:off x="457200" y="4084550"/>
            <a:ext cx="8157299" cy="741899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Most general formulation: </a:t>
            </a:r>
            <a:r>
              <a:rPr b="1" lang="en" sz="2400"/>
              <a:t>prediction market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Prediction markets</a:t>
            </a:r>
          </a:p>
        </p:txBody>
      </p:sp>
      <p:sp>
        <p:nvSpPr>
          <p:cNvPr id="643" name="Shape 643"/>
          <p:cNvSpPr txBox="1"/>
          <p:nvPr/>
        </p:nvSpPr>
        <p:spPr>
          <a:xfrm>
            <a:off x="254850" y="1200150"/>
            <a:ext cx="8592900" cy="362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Idea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: trade 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shares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in a potential future event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Shares worth X if the event happens, 0 if not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Current price / x = estimated probability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Example: World Cup 2014</a:t>
            </a:r>
          </a:p>
        </p:txBody>
      </p:sp>
      <p:pic>
        <p:nvPicPr>
          <p:cNvPr id="649" name="Shape 649"/>
          <p:cNvPicPr preferRelativeResize="0"/>
          <p:nvPr/>
        </p:nvPicPr>
        <p:blipFill rotWithShape="1">
          <a:blip r:embed="rId3">
            <a:alphaModFix/>
          </a:blip>
          <a:srcRect b="13339" l="0" r="0" t="13486"/>
          <a:stretch/>
        </p:blipFill>
        <p:spPr>
          <a:xfrm>
            <a:off x="5445664" y="1027137"/>
            <a:ext cx="1185685" cy="11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Shape 650"/>
          <p:cNvPicPr preferRelativeResize="0"/>
          <p:nvPr/>
        </p:nvPicPr>
        <p:blipFill rotWithShape="1">
          <a:blip r:embed="rId4">
            <a:alphaModFix/>
          </a:blip>
          <a:srcRect b="0" l="2638" r="0" t="18046"/>
          <a:stretch/>
        </p:blipFill>
        <p:spPr>
          <a:xfrm>
            <a:off x="2914050" y="1011786"/>
            <a:ext cx="1185675" cy="1177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Shape 651"/>
          <p:cNvPicPr preferRelativeResize="0"/>
          <p:nvPr/>
        </p:nvPicPr>
        <p:blipFill rotWithShape="1">
          <a:blip r:embed="rId5">
            <a:alphaModFix/>
          </a:blip>
          <a:srcRect b="0" l="0" r="0" t="20229"/>
          <a:stretch/>
        </p:blipFill>
        <p:spPr>
          <a:xfrm>
            <a:off x="4260131" y="1027137"/>
            <a:ext cx="1102018" cy="11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Shape 6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6637" y="1064987"/>
            <a:ext cx="907575" cy="107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Shape 653"/>
          <p:cNvSpPr txBox="1"/>
          <p:nvPr/>
        </p:nvSpPr>
        <p:spPr>
          <a:xfrm>
            <a:off x="2861700" y="2137550"/>
            <a:ext cx="5985900" cy="7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0.12   0.09  0.22  0.01  0.05  </a:t>
            </a:r>
          </a:p>
        </p:txBody>
      </p:sp>
      <p:sp>
        <p:nvSpPr>
          <p:cNvPr id="654" name="Shape 654"/>
          <p:cNvSpPr txBox="1"/>
          <p:nvPr/>
        </p:nvSpPr>
        <p:spPr>
          <a:xfrm>
            <a:off x="0" y="2137550"/>
            <a:ext cx="2753700" cy="7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pre-tournament</a:t>
            </a:r>
          </a:p>
        </p:txBody>
      </p:sp>
      <p:pic>
        <p:nvPicPr>
          <p:cNvPr id="655" name="Shape 6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7300" y="1060040"/>
            <a:ext cx="907574" cy="1080834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2861700" y="2675350"/>
            <a:ext cx="5985900" cy="7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0.18   0.15  0.31  0.06  0.00  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0" y="2728600"/>
            <a:ext cx="2861699" cy="7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300">
                <a:latin typeface="Trebuchet MS"/>
                <a:ea typeface="Trebuchet MS"/>
                <a:cs typeface="Trebuchet MS"/>
                <a:sym typeface="Trebuchet MS"/>
              </a:rPr>
              <a:t>after group stage</a:t>
            </a:r>
          </a:p>
        </p:txBody>
      </p:sp>
      <p:sp>
        <p:nvSpPr>
          <p:cNvPr id="658" name="Shape 658"/>
          <p:cNvSpPr txBox="1"/>
          <p:nvPr/>
        </p:nvSpPr>
        <p:spPr>
          <a:xfrm>
            <a:off x="2861700" y="3237500"/>
            <a:ext cx="5985900" cy="7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0.26   0.21  0.45  0.00  0.00  </a:t>
            </a:r>
          </a:p>
        </p:txBody>
      </p:sp>
      <p:sp>
        <p:nvSpPr>
          <p:cNvPr id="659" name="Shape 659"/>
          <p:cNvSpPr txBox="1"/>
          <p:nvPr/>
        </p:nvSpPr>
        <p:spPr>
          <a:xfrm>
            <a:off x="0" y="3290750"/>
            <a:ext cx="2861699" cy="7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before semis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2861700" y="3746400"/>
            <a:ext cx="5985900" cy="7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0.64   0.36  0.00  0.00  0.00  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0" y="3799650"/>
            <a:ext cx="2861699" cy="7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before finals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2861700" y="4255325"/>
            <a:ext cx="5985900" cy="7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  1      0     0     0     0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0" y="4308575"/>
            <a:ext cx="2861699" cy="7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final</a:t>
            </a:r>
          </a:p>
        </p:txBody>
      </p:sp>
      <p:sp>
        <p:nvSpPr>
          <p:cNvPr id="664" name="Shape 664"/>
          <p:cNvSpPr/>
          <p:nvPr/>
        </p:nvSpPr>
        <p:spPr>
          <a:xfrm>
            <a:off x="6728650" y="2189125"/>
            <a:ext cx="907500" cy="1080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 txBox="1"/>
          <p:nvPr/>
        </p:nvSpPr>
        <p:spPr>
          <a:xfrm>
            <a:off x="5833587" y="3279987"/>
            <a:ext cx="27537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Can immediately profit!</a:t>
            </a:r>
          </a:p>
        </p:txBody>
      </p:sp>
      <p:sp>
        <p:nvSpPr>
          <p:cNvPr id="666" name="Shape 666"/>
          <p:cNvSpPr txBox="1"/>
          <p:nvPr/>
        </p:nvSpPr>
        <p:spPr>
          <a:xfrm>
            <a:off x="4838800" y="4420075"/>
            <a:ext cx="2415599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Should have shorted</a:t>
            </a:r>
          </a:p>
        </p:txBody>
      </p:sp>
      <p:sp>
        <p:nvSpPr>
          <p:cNvPr id="667" name="Shape 667"/>
          <p:cNvSpPr/>
          <p:nvPr/>
        </p:nvSpPr>
        <p:spPr>
          <a:xfrm>
            <a:off x="5505100" y="3239825"/>
            <a:ext cx="907500" cy="1080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2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type="title"/>
          </p:nvPr>
        </p:nvSpPr>
        <p:spPr>
          <a:xfrm>
            <a:off x="278500" y="205975"/>
            <a:ext cx="88655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Example: 2008 US Presidential election</a:t>
            </a:r>
          </a:p>
        </p:txBody>
      </p:sp>
      <p:pic>
        <p:nvPicPr>
          <p:cNvPr id="673" name="Shape 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175" y="986275"/>
            <a:ext cx="9046700" cy="3653824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Shape 674"/>
          <p:cNvSpPr txBox="1"/>
          <p:nvPr/>
        </p:nvSpPr>
        <p:spPr>
          <a:xfrm>
            <a:off x="4024525" y="4640100"/>
            <a:ext cx="4973999" cy="7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source: Iowa Electronic Markets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/>
          <p:nvPr>
            <p:ph type="title"/>
          </p:nvPr>
        </p:nvSpPr>
        <p:spPr>
          <a:xfrm>
            <a:off x="278500" y="205975"/>
            <a:ext cx="88655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Prediction markets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x="254850" y="1200150"/>
            <a:ext cx="8592900" cy="362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Economists love them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reveal all knowledge about the future</a:t>
            </a:r>
          </a:p>
          <a:p>
            <a:pPr indent="-419100" lvl="2" marL="1371600" rtl="0">
              <a:spcBef>
                <a:spcPts val="0"/>
              </a:spcBef>
              <a:buSzPct val="100000"/>
              <a:buFont typeface="Trebuchet MS"/>
              <a:buChar char="■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(under a number of assumptions)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allows profit from accurate predictions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“a tax on BS”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Often beat polls and expert opinions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Significant regulatory hurdles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InTrade shut down in 2013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/>
          <p:nvPr>
            <p:ph type="title"/>
          </p:nvPr>
        </p:nvSpPr>
        <p:spPr>
          <a:xfrm>
            <a:off x="278500" y="205975"/>
            <a:ext cx="88655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Decentralized prediction markets?</a:t>
            </a:r>
          </a:p>
        </p:txBody>
      </p:sp>
      <p:sp>
        <p:nvSpPr>
          <p:cNvPr id="686" name="Shape 686"/>
          <p:cNvSpPr txBox="1"/>
          <p:nvPr/>
        </p:nvSpPr>
        <p:spPr>
          <a:xfrm>
            <a:off x="254850" y="1200150"/>
            <a:ext cx="8592900" cy="362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Decentralized payment &amp; enforcement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Decentralized arbitration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Decentralized order book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Decentralized payment &amp; settlement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254850" y="1200150"/>
            <a:ext cx="8592900" cy="362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Simple solution: Bitcoin + trusted arbiters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Better solution: altcoin with built-in support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Secure timestamping applications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Proof of knowledge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Proof of receipt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Hash-based signature schemes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many, many more...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Payment &amp; settlement - FutureCoin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254850" y="1200150"/>
            <a:ext cx="8592900" cy="362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BuyPortfolio(event e)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one share in 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every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outcome for $1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TradeShares(...)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exchange shares for each other or currency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one way of profiting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SellPortfolio(event e)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redeem one share in every outcome for $1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6356275" y="4611200"/>
            <a:ext cx="2603700" cy="7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Clark et al. 2014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Arbitration models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254850" y="1200150"/>
            <a:ext cx="8592900" cy="362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Trusted arbiters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allow anybody to define &amp; open a market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risk of incorrect arbitration, absconding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Users vote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requires incentives, bonds, reputation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keynesian beauty contest?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Miners vote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may be disinterested or not know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RealityKeys</a:t>
            </a:r>
          </a:p>
        </p:txBody>
      </p:sp>
      <p:pic>
        <p:nvPicPr>
          <p:cNvPr id="711" name="Shape 7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00" y="1396475"/>
            <a:ext cx="8216900" cy="305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Reality can be complicated!</a:t>
            </a:r>
          </a:p>
        </p:txBody>
      </p:sp>
      <p:pic>
        <p:nvPicPr>
          <p:cNvPr id="717" name="Shape 717"/>
          <p:cNvPicPr preferRelativeResize="0"/>
          <p:nvPr/>
        </p:nvPicPr>
        <p:blipFill rotWithShape="1">
          <a:blip r:embed="rId3">
            <a:alphaModFix/>
          </a:blip>
          <a:srcRect b="0" l="19302" r="0" t="0"/>
          <a:stretch/>
        </p:blipFill>
        <p:spPr>
          <a:xfrm>
            <a:off x="1367175" y="2323925"/>
            <a:ext cx="2981700" cy="22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Shape 7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625" y="2323925"/>
            <a:ext cx="3073129" cy="2283699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Shape 719"/>
          <p:cNvSpPr txBox="1"/>
          <p:nvPr/>
        </p:nvSpPr>
        <p:spPr>
          <a:xfrm>
            <a:off x="0" y="957375"/>
            <a:ext cx="9017699" cy="11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Super Bowl XLVIII: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what color gatorade will be poured on the winning coach?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Clear:0.31 Orange:0.22 Yellow:0.22 Blue:0.08 Red:0.08 Green:0.08</a:t>
            </a: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  </a:t>
            </a:r>
          </a:p>
        </p:txBody>
      </p:sp>
      <p:sp>
        <p:nvSpPr>
          <p:cNvPr id="720" name="Shape 720"/>
          <p:cNvSpPr txBox="1"/>
          <p:nvPr/>
        </p:nvSpPr>
        <p:spPr>
          <a:xfrm>
            <a:off x="2149425" y="4607625"/>
            <a:ext cx="1417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Orange?</a:t>
            </a:r>
          </a:p>
        </p:txBody>
      </p:sp>
      <p:sp>
        <p:nvSpPr>
          <p:cNvPr id="721" name="Shape 721"/>
          <p:cNvSpPr txBox="1"/>
          <p:nvPr/>
        </p:nvSpPr>
        <p:spPr>
          <a:xfrm>
            <a:off x="5571587" y="4607625"/>
            <a:ext cx="1417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Yellow?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Order books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254850" y="1200150"/>
            <a:ext cx="8592900" cy="362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Goal: match best bid and ask offers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28" name="Shape 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25" y="2118025"/>
            <a:ext cx="8257325" cy="24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Shape 729"/>
          <p:cNvSpPr txBox="1"/>
          <p:nvPr/>
        </p:nvSpPr>
        <p:spPr>
          <a:xfrm>
            <a:off x="6041050" y="4665450"/>
            <a:ext cx="2561399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Predictious.com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Centralized order books</a:t>
            </a:r>
          </a:p>
        </p:txBody>
      </p:sp>
      <p:sp>
        <p:nvSpPr>
          <p:cNvPr id="735" name="Shape 735"/>
          <p:cNvSpPr txBox="1"/>
          <p:nvPr/>
        </p:nvSpPr>
        <p:spPr>
          <a:xfrm>
            <a:off x="254850" y="1200150"/>
            <a:ext cx="8592900" cy="362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Traditional model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Promise to split surplus between buyer, seller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Front-running is considered a serious crime!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require regulation, auditing, monitoring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Decentralized order books</a:t>
            </a:r>
          </a:p>
        </p:txBody>
      </p:sp>
      <p:sp>
        <p:nvSpPr>
          <p:cNvPr id="741" name="Shape 741"/>
          <p:cNvSpPr txBox="1"/>
          <p:nvPr/>
        </p:nvSpPr>
        <p:spPr>
          <a:xfrm>
            <a:off x="254850" y="1200150"/>
            <a:ext cx="8592900" cy="362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Idea: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Submit orders to miners, let them match 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any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possible trade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Spread is retained as a transaction fee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Front-running now not profitable!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May be less efficient</a:t>
            </a: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Higher fees</a:t>
            </a: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Slower trades to avoid higher fees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Decentralized order books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254850" y="1200150"/>
            <a:ext cx="8592900" cy="362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Idea: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Submit orders to miners, let them match </a:t>
            </a: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any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possible trade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Spread is retained as a transaction fee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Front-running now not profitable!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May be less efficient</a:t>
            </a: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Higher fees</a:t>
            </a: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/>
              <a:buChar char="○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Slower trades to avoid higher fees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can be built on Bitcoin?</a:t>
            </a:r>
          </a:p>
        </p:txBody>
      </p:sp>
      <p:graphicFrame>
        <p:nvGraphicFramePr>
          <p:cNvPr id="753" name="Shape 753"/>
          <p:cNvGraphicFramePr/>
          <p:nvPr/>
        </p:nvGraphicFramePr>
        <p:xfrm>
          <a:off x="894700" y="155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{9A51772B-0DF2-4D36-A121-42A164B45272}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payment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✓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settlement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 trades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arbitration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trusted arbiter only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order books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must be external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54" name="Shape 754"/>
          <p:cNvSpPr/>
          <p:nvPr/>
        </p:nvSpPr>
        <p:spPr>
          <a:xfrm>
            <a:off x="457200" y="4084550"/>
            <a:ext cx="8157299" cy="741899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Bitcoin isn’t enough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>
            <p:ph idx="1" type="subTitle"/>
          </p:nvPr>
        </p:nvSpPr>
        <p:spPr>
          <a:xfrm>
            <a:off x="685800" y="1690478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the next lecture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457200" y="205975"/>
            <a:ext cx="85088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Non-application: proof of clairvoyance</a:t>
            </a: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b="2974" l="26305" r="25909" t="15319"/>
          <a:stretch/>
        </p:blipFill>
        <p:spPr>
          <a:xfrm>
            <a:off x="1686950" y="971925"/>
            <a:ext cx="3607650" cy="412517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>
            <p:ph type="title"/>
          </p:nvPr>
        </p:nvSpPr>
        <p:spPr>
          <a:xfrm>
            <a:off x="152200" y="932475"/>
            <a:ext cx="1614600" cy="2330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1800"/>
              <a:t>Proof that FIFA is corrupt??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555" y="1063375"/>
            <a:ext cx="3841469" cy="40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/>
          <p:nvPr/>
        </p:nvSpPr>
        <p:spPr>
          <a:xfrm>
            <a:off x="1369825" y="4085550"/>
            <a:ext cx="6188700" cy="7716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Proving clairvoyance requires proving you didn’t timestamp multiple predictions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/>
          <p:nvPr>
            <p:ph type="title"/>
          </p:nvPr>
        </p:nvSpPr>
        <p:spPr>
          <a:xfrm>
            <a:off x="457200" y="205975"/>
            <a:ext cx="839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 can only take us so far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254850" y="1200150"/>
            <a:ext cx="8592900" cy="362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What if we could start again from scratch?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57200" y="205975"/>
            <a:ext cx="85692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Offline solution: newspaper timestamp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24" y="1186462"/>
            <a:ext cx="7615550" cy="338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Timestamping in Bitcoin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457200" y="1200150"/>
            <a:ext cx="82296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Idea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: Specify the hash of your data instead of a valid public key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Trebuchet MS"/>
              <a:buChar char="●"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Send 1 satoshi to the address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376800" y="3333425"/>
            <a:ext cx="8390399" cy="100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compatible, easy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 creates unspendable UTXO forever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